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00" r:id="rId3"/>
    <p:sldId id="303" r:id="rId4"/>
    <p:sldId id="257" r:id="rId5"/>
    <p:sldId id="264" r:id="rId6"/>
    <p:sldId id="285" r:id="rId7"/>
    <p:sldId id="288" r:id="rId8"/>
    <p:sldId id="306" r:id="rId9"/>
    <p:sldId id="316" r:id="rId10"/>
    <p:sldId id="317" r:id="rId11"/>
    <p:sldId id="272" r:id="rId12"/>
    <p:sldId id="269" r:id="rId13"/>
    <p:sldId id="270" r:id="rId14"/>
    <p:sldId id="274" r:id="rId15"/>
    <p:sldId id="273" r:id="rId16"/>
    <p:sldId id="278" r:id="rId17"/>
    <p:sldId id="277" r:id="rId18"/>
    <p:sldId id="296" r:id="rId19"/>
    <p:sldId id="295" r:id="rId20"/>
    <p:sldId id="283" r:id="rId21"/>
    <p:sldId id="282" r:id="rId22"/>
    <p:sldId id="284" r:id="rId23"/>
    <p:sldId id="315" r:id="rId24"/>
    <p:sldId id="318" r:id="rId25"/>
    <p:sldId id="308" r:id="rId26"/>
    <p:sldId id="309" r:id="rId27"/>
    <p:sldId id="310" r:id="rId28"/>
    <p:sldId id="311" r:id="rId29"/>
    <p:sldId id="320" r:id="rId30"/>
    <p:sldId id="319" r:id="rId31"/>
    <p:sldId id="32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22" autoAdjust="0"/>
  </p:normalViewPr>
  <p:slideViewPr>
    <p:cSldViewPr snapToGrid="0">
      <p:cViewPr varScale="1">
        <p:scale>
          <a:sx n="179" d="100"/>
          <a:sy n="179" d="100"/>
        </p:scale>
        <p:origin x="-15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34AB0-DC76-46C3-92BF-58EA8756A93C}" type="datetimeFigureOut">
              <a:rPr lang="zh-CN" altLang="en-US" smtClean="0"/>
              <a:t>2023/9/27</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5AB528-D274-464D-BD3D-961F6B2625D1}" type="slidenum">
              <a:rPr lang="zh-CN" altLang="en-US" smtClean="0"/>
              <a:t>‹#›</a:t>
            </a:fld>
            <a:endParaRPr lang="zh-CN" altLang="en-US"/>
          </a:p>
        </p:txBody>
      </p:sp>
    </p:spTree>
    <p:extLst>
      <p:ext uri="{BB962C8B-B14F-4D97-AF65-F5344CB8AC3E}">
        <p14:creationId xmlns:p14="http://schemas.microsoft.com/office/powerpoint/2010/main" val="358066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EF5AB528-D274-464D-BD3D-961F6B2625D1}" type="slidenum">
              <a:rPr lang="zh-CN" altLang="en-US" smtClean="0"/>
              <a:t>2</a:t>
            </a:fld>
            <a:endParaRPr lang="zh-CN" altLang="en-US"/>
          </a:p>
        </p:txBody>
      </p:sp>
    </p:spTree>
    <p:extLst>
      <p:ext uri="{BB962C8B-B14F-4D97-AF65-F5344CB8AC3E}">
        <p14:creationId xmlns:p14="http://schemas.microsoft.com/office/powerpoint/2010/main" val="124227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EF5AB528-D274-464D-BD3D-961F6B2625D1}" type="slidenum">
              <a:rPr lang="zh-CN" altLang="en-US" smtClean="0"/>
              <a:t>3</a:t>
            </a:fld>
            <a:endParaRPr lang="zh-CN" altLang="en-US"/>
          </a:p>
        </p:txBody>
      </p:sp>
    </p:spTree>
    <p:extLst>
      <p:ext uri="{BB962C8B-B14F-4D97-AF65-F5344CB8AC3E}">
        <p14:creationId xmlns:p14="http://schemas.microsoft.com/office/powerpoint/2010/main" val="124227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EF5AB528-D274-464D-BD3D-961F6B2625D1}" type="slidenum">
              <a:rPr lang="zh-CN" altLang="en-US" smtClean="0"/>
              <a:t>4</a:t>
            </a:fld>
            <a:endParaRPr lang="zh-CN" altLang="en-US"/>
          </a:p>
        </p:txBody>
      </p:sp>
    </p:spTree>
    <p:extLst>
      <p:ext uri="{BB962C8B-B14F-4D97-AF65-F5344CB8AC3E}">
        <p14:creationId xmlns:p14="http://schemas.microsoft.com/office/powerpoint/2010/main" val="232259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EF5AB528-D274-464D-BD3D-961F6B2625D1}" type="slidenum">
              <a:rPr lang="zh-CN" altLang="en-US" smtClean="0"/>
              <a:t>9</a:t>
            </a:fld>
            <a:endParaRPr lang="zh-CN" altLang="en-US"/>
          </a:p>
        </p:txBody>
      </p:sp>
    </p:spTree>
    <p:extLst>
      <p:ext uri="{BB962C8B-B14F-4D97-AF65-F5344CB8AC3E}">
        <p14:creationId xmlns:p14="http://schemas.microsoft.com/office/powerpoint/2010/main" val="168600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EF5AB528-D274-464D-BD3D-961F6B2625D1}" type="slidenum">
              <a:rPr lang="zh-CN" altLang="en-US" smtClean="0"/>
              <a:t>10</a:t>
            </a:fld>
            <a:endParaRPr lang="zh-CN" altLang="en-US"/>
          </a:p>
        </p:txBody>
      </p:sp>
    </p:spTree>
    <p:extLst>
      <p:ext uri="{BB962C8B-B14F-4D97-AF65-F5344CB8AC3E}">
        <p14:creationId xmlns:p14="http://schemas.microsoft.com/office/powerpoint/2010/main" val="168600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EF5AB528-D274-464D-BD3D-961F6B2625D1}" type="slidenum">
              <a:rPr lang="zh-CN" altLang="en-US" smtClean="0"/>
              <a:t>15</a:t>
            </a:fld>
            <a:endParaRPr lang="zh-CN" altLang="en-US"/>
          </a:p>
        </p:txBody>
      </p:sp>
    </p:spTree>
    <p:extLst>
      <p:ext uri="{BB962C8B-B14F-4D97-AF65-F5344CB8AC3E}">
        <p14:creationId xmlns:p14="http://schemas.microsoft.com/office/powerpoint/2010/main" val="3129973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cience.org/doi/10.1126/science.abq7487"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file:///D:\Documents\Slides\2023_FitCoal\SFS.xlsx"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0.png"/><Relationship Id="rId7" Type="http://schemas.openxmlformats.org/officeDocument/2006/relationships/image" Target="../media/image290.png"/><Relationship Id="rId1" Type="http://schemas.openxmlformats.org/officeDocument/2006/relationships/slideLayout" Target="../slideLayouts/slideLayout7.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260.png"/></Relationships>
</file>

<file path=ppt/slides/_rels/slide13.xml.rels><?xml version="1.0" encoding="UTF-8" standalone="yes"?>
<Relationships xmlns="http://schemas.openxmlformats.org/package/2006/relationships"><Relationship Id="rId3" Type="http://schemas.openxmlformats.org/officeDocument/2006/relationships/image" Target="../media/image30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6.emf"/><Relationship Id="rId4" Type="http://schemas.openxmlformats.org/officeDocument/2006/relationships/oleObject" Target="file:///D:\Documents\Slides\2023_FitCoal\SFS.xlsx"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faculty.ecnu.edu.cn/_s14/pyx_en/main.psp" TargetMode="External"/><Relationship Id="rId2" Type="http://schemas.openxmlformats.org/officeDocument/2006/relationships/hyperlink" Target="https://www.science.org/doi/10.1126/science.abq7487" TargetMode="External"/><Relationship Id="rId1" Type="http://schemas.openxmlformats.org/officeDocument/2006/relationships/slideLayout" Target="../slideLayouts/slideLayout7.xml"/><Relationship Id="rId4" Type="http://schemas.openxmlformats.org/officeDocument/2006/relationships/hyperlink" Target="https://www.researchgate.net/publication/373553749_Genomic_inference_of_a_severe_human_bottleneck_during_the_Early_to_Middle_Pleistocene_transition"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file:///D:\Documents\Slides\2023_FitCoal\SFS.xlsx"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55369" y="1089937"/>
            <a:ext cx="7236824" cy="1200329"/>
          </a:xfrm>
          <a:prstGeom prst="rect">
            <a:avLst/>
          </a:prstGeom>
          <a:noFill/>
          <a:effectLst>
            <a:glow rad="1384300">
              <a:schemeClr val="bg1">
                <a:lumMod val="65000"/>
                <a:alpha val="31000"/>
              </a:schemeClr>
            </a:glow>
            <a:outerShdw blurRad="50800" dist="25400" dir="5400000" algn="ctr" rotWithShape="0">
              <a:schemeClr val="tx1">
                <a:alpha val="0"/>
              </a:schemeClr>
            </a:outerShdw>
            <a:reflection endPos="0" dir="5400000" sy="-100000" algn="bl" rotWithShape="0"/>
          </a:effectLst>
          <a:scene3d>
            <a:camera prst="orthographicFront"/>
            <a:lightRig rig="threePt" dir="t"/>
          </a:scene3d>
          <a:sp3d>
            <a:bevelT w="0" h="0" prst="relaxedInset"/>
          </a:sp3d>
        </p:spPr>
        <p:txBody>
          <a:bodyPr wrap="square" rtlCol="0">
            <a:spAutoFit/>
          </a:bodyPr>
          <a:lstStyle/>
          <a:p>
            <a:pPr algn="ctr">
              <a:lnSpc>
                <a:spcPct val="150000"/>
              </a:lnSpc>
            </a:pPr>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Genomic inference of a severe human bottleneck </a:t>
            </a:r>
            <a:endParaRPr lang="en-US" altLang="zh-CN" sz="24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pPr>
            <a:r>
              <a:rPr lang="en-US" altLang="zh-CN" sz="24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during </a:t>
            </a:r>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the Early to Middle Pleistocene transition</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821" y="2850541"/>
            <a:ext cx="3396579" cy="3396579"/>
          </a:xfrm>
          <a:prstGeom prst="rect">
            <a:avLst/>
          </a:prstGeom>
        </p:spPr>
      </p:pic>
      <p:sp>
        <p:nvSpPr>
          <p:cNvPr id="3" name="Rectangle 2"/>
          <p:cNvSpPr/>
          <p:nvPr/>
        </p:nvSpPr>
        <p:spPr>
          <a:xfrm>
            <a:off x="4026435" y="2889197"/>
            <a:ext cx="4787152" cy="34270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018750" y="2935301"/>
            <a:ext cx="4787153" cy="3108543"/>
          </a:xfrm>
          <a:prstGeom prst="rect">
            <a:avLst/>
          </a:prstGeom>
          <a:noFill/>
        </p:spPr>
        <p:txBody>
          <a:bodyPr wrap="square" rtlCol="0">
            <a:spAutoFit/>
          </a:bodyPr>
          <a:lstStyle/>
          <a:p>
            <a:r>
              <a:rPr lang="en-US" altLang="zh-CN" sz="1400" dirty="0" smtClean="0">
                <a:latin typeface="Times New Roman" panose="02020603050405020304" pitchFamily="18" charset="0"/>
                <a:cs typeface="Times New Roman" panose="02020603050405020304" pitchFamily="18" charset="0"/>
              </a:rPr>
              <a:t>The slides were </a:t>
            </a:r>
            <a:r>
              <a:rPr lang="en-US" altLang="zh-CN" sz="1400" dirty="0">
                <a:latin typeface="Times New Roman" panose="02020603050405020304" pitchFamily="18" charset="0"/>
                <a:cs typeface="Times New Roman" panose="02020603050405020304" pitchFamily="18" charset="0"/>
              </a:rPr>
              <a:t>prepared by </a:t>
            </a:r>
            <a:endParaRPr lang="en-US" altLang="zh-CN" sz="1400" dirty="0" smtClean="0">
              <a:latin typeface="Times New Roman" panose="02020603050405020304" pitchFamily="18" charset="0"/>
              <a:cs typeface="Times New Roman" panose="02020603050405020304" pitchFamily="18" charset="0"/>
            </a:endParaRPr>
          </a:p>
          <a:p>
            <a:r>
              <a:rPr lang="en-US" altLang="zh-CN" sz="1400" b="1" dirty="0" smtClean="0">
                <a:latin typeface="Times New Roman" panose="02020603050405020304" pitchFamily="18" charset="0"/>
                <a:cs typeface="Times New Roman" panose="02020603050405020304" pitchFamily="18" charset="0"/>
              </a:rPr>
              <a:t>Fabio </a:t>
            </a:r>
            <a:r>
              <a:rPr lang="en-US" altLang="zh-CN" sz="1400" b="1" dirty="0">
                <a:latin typeface="Times New Roman" panose="02020603050405020304" pitchFamily="18" charset="0"/>
                <a:cs typeface="Times New Roman" panose="02020603050405020304" pitchFamily="18" charset="0"/>
              </a:rPr>
              <a:t>Di </a:t>
            </a:r>
            <a:r>
              <a:rPr lang="en-US" altLang="zh-CN" sz="1400" b="1" dirty="0" smtClean="0">
                <a:latin typeface="Times New Roman" panose="02020603050405020304" pitchFamily="18" charset="0"/>
                <a:cs typeface="Times New Roman" panose="02020603050405020304" pitchFamily="18" charset="0"/>
              </a:rPr>
              <a:t>Vincenzo</a:t>
            </a:r>
            <a:r>
              <a:rPr lang="en-US" altLang="zh-CN" sz="1400" dirty="0" smtClean="0">
                <a:latin typeface="Times New Roman" panose="02020603050405020304" pitchFamily="18" charset="0"/>
                <a:cs typeface="Times New Roman" panose="02020603050405020304" pitchFamily="18" charset="0"/>
              </a:rPr>
              <a:t>, University </a:t>
            </a:r>
            <a:r>
              <a:rPr lang="en-US" altLang="zh-CN" sz="1400" dirty="0">
                <a:latin typeface="Times New Roman" panose="02020603050405020304" pitchFamily="18" charset="0"/>
                <a:cs typeface="Times New Roman" panose="02020603050405020304" pitchFamily="18" charset="0"/>
              </a:rPr>
              <a:t>of </a:t>
            </a:r>
            <a:r>
              <a:rPr lang="en-US" altLang="zh-CN" sz="1400" dirty="0" smtClean="0">
                <a:latin typeface="Times New Roman" panose="02020603050405020304" pitchFamily="18" charset="0"/>
                <a:cs typeface="Times New Roman" panose="02020603050405020304" pitchFamily="18" charset="0"/>
              </a:rPr>
              <a:t>Florence</a:t>
            </a:r>
          </a:p>
          <a:p>
            <a:r>
              <a:rPr lang="en-US" altLang="zh-CN" sz="1400" b="1" dirty="0" smtClean="0">
                <a:latin typeface="Times New Roman" panose="02020603050405020304" pitchFamily="18" charset="0"/>
                <a:cs typeface="Times New Roman" panose="02020603050405020304" pitchFamily="18" charset="0"/>
              </a:rPr>
              <a:t>Giorgio Manzi</a:t>
            </a:r>
            <a:r>
              <a:rPr lang="en-US" altLang="zh-CN" sz="1400" dirty="0" smtClean="0">
                <a:latin typeface="Times New Roman" panose="02020603050405020304" pitchFamily="18" charset="0"/>
                <a:cs typeface="Times New Roman" panose="02020603050405020304" pitchFamily="18" charset="0"/>
              </a:rPr>
              <a:t>, Sapienza </a:t>
            </a:r>
            <a:r>
              <a:rPr lang="en-US" altLang="zh-CN" sz="1400" dirty="0">
                <a:latin typeface="Times New Roman" panose="02020603050405020304" pitchFamily="18" charset="0"/>
                <a:cs typeface="Times New Roman" panose="02020603050405020304" pitchFamily="18" charset="0"/>
              </a:rPr>
              <a:t>University of </a:t>
            </a:r>
            <a:r>
              <a:rPr lang="en-US" altLang="zh-CN" sz="1400" dirty="0" smtClean="0">
                <a:latin typeface="Times New Roman" panose="02020603050405020304" pitchFamily="18" charset="0"/>
                <a:cs typeface="Times New Roman" panose="02020603050405020304" pitchFamily="18" charset="0"/>
              </a:rPr>
              <a:t>Rome</a:t>
            </a:r>
          </a:p>
          <a:p>
            <a:r>
              <a:rPr lang="en-US" altLang="zh-CN" sz="1400" b="1" dirty="0" smtClean="0">
                <a:latin typeface="Times New Roman" panose="02020603050405020304" pitchFamily="18" charset="0"/>
                <a:cs typeface="Times New Roman" panose="02020603050405020304" pitchFamily="18" charset="0"/>
              </a:rPr>
              <a:t>Yi-</a:t>
            </a:r>
            <a:r>
              <a:rPr lang="en-US" altLang="zh-CN" sz="1400" b="1" dirty="0" err="1" smtClean="0">
                <a:latin typeface="Times New Roman" panose="02020603050405020304" pitchFamily="18" charset="0"/>
                <a:cs typeface="Times New Roman" panose="02020603050405020304" pitchFamily="18" charset="0"/>
              </a:rPr>
              <a:t>Hsuan</a:t>
            </a:r>
            <a:r>
              <a:rPr lang="en-US" altLang="zh-CN" sz="1400" b="1" dirty="0" smtClean="0">
                <a:latin typeface="Times New Roman" panose="02020603050405020304" pitchFamily="18" charset="0"/>
                <a:cs typeface="Times New Roman" panose="02020603050405020304" pitchFamily="18" charset="0"/>
              </a:rPr>
              <a:t> Pan</a:t>
            </a:r>
            <a:r>
              <a:rPr lang="en-US" altLang="zh-CN" sz="1400" dirty="0" smtClean="0">
                <a:latin typeface="Times New Roman" panose="02020603050405020304" pitchFamily="18" charset="0"/>
                <a:cs typeface="Times New Roman" panose="02020603050405020304" pitchFamily="18" charset="0"/>
              </a:rPr>
              <a:t>, Key </a:t>
            </a:r>
            <a:r>
              <a:rPr lang="en-US" altLang="zh-CN" sz="1400" dirty="0">
                <a:latin typeface="Times New Roman" panose="02020603050405020304" pitchFamily="18" charset="0"/>
                <a:cs typeface="Times New Roman" panose="02020603050405020304" pitchFamily="18" charset="0"/>
              </a:rPr>
              <a:t>Laboratory of Brain Functional </a:t>
            </a:r>
            <a:r>
              <a:rPr lang="en-US" altLang="zh-CN" sz="1400" dirty="0" smtClean="0">
                <a:latin typeface="Times New Roman" panose="02020603050405020304" pitchFamily="18" charset="0"/>
                <a:cs typeface="Times New Roman" panose="02020603050405020304" pitchFamily="18" charset="0"/>
              </a:rPr>
              <a:t>Genomics, East </a:t>
            </a:r>
            <a:r>
              <a:rPr lang="en-US" altLang="zh-CN" sz="1400" dirty="0">
                <a:latin typeface="Times New Roman" panose="02020603050405020304" pitchFamily="18" charset="0"/>
                <a:cs typeface="Times New Roman" panose="02020603050405020304" pitchFamily="18" charset="0"/>
              </a:rPr>
              <a:t>China Normal </a:t>
            </a:r>
            <a:r>
              <a:rPr lang="en-US" altLang="zh-CN" sz="1400" dirty="0" smtClean="0">
                <a:latin typeface="Times New Roman" panose="02020603050405020304" pitchFamily="18" charset="0"/>
                <a:cs typeface="Times New Roman" panose="02020603050405020304" pitchFamily="18" charset="0"/>
              </a:rPr>
              <a:t>University</a:t>
            </a:r>
          </a:p>
          <a:p>
            <a:r>
              <a:rPr lang="en-US" altLang="zh-CN" sz="1400" b="1" dirty="0" smtClean="0">
                <a:latin typeface="Times New Roman" panose="02020603050405020304" pitchFamily="18" charset="0"/>
                <a:cs typeface="Times New Roman" panose="02020603050405020304" pitchFamily="18" charset="0"/>
              </a:rPr>
              <a:t>Haipeng Li</a:t>
            </a:r>
            <a:r>
              <a:rPr lang="en-US" altLang="zh-CN" sz="1400" dirty="0" smtClean="0">
                <a:latin typeface="Times New Roman" panose="02020603050405020304" pitchFamily="18" charset="0"/>
                <a:cs typeface="Times New Roman" panose="02020603050405020304" pitchFamily="18" charset="0"/>
              </a:rPr>
              <a:t>, Shanghai </a:t>
            </a:r>
            <a:r>
              <a:rPr lang="en-US" altLang="zh-CN" sz="1400" dirty="0">
                <a:latin typeface="Times New Roman" panose="02020603050405020304" pitchFamily="18" charset="0"/>
                <a:cs typeface="Times New Roman" panose="02020603050405020304" pitchFamily="18" charset="0"/>
              </a:rPr>
              <a:t>Institute of Nutrition and </a:t>
            </a:r>
            <a:r>
              <a:rPr lang="en-US" altLang="zh-CN" sz="1400" dirty="0" smtClean="0">
                <a:latin typeface="Times New Roman" panose="02020603050405020304" pitchFamily="18" charset="0"/>
                <a:cs typeface="Times New Roman" panose="02020603050405020304" pitchFamily="18" charset="0"/>
              </a:rPr>
              <a:t>Health, CAS.</a:t>
            </a:r>
          </a:p>
          <a:p>
            <a:endParaRPr lang="en-US" altLang="zh-CN" sz="1400" dirty="0">
              <a:latin typeface="Times New Roman" panose="02020603050405020304" pitchFamily="18" charset="0"/>
              <a:cs typeface="Times New Roman" panose="02020603050405020304" pitchFamily="18" charset="0"/>
            </a:endParaRPr>
          </a:p>
          <a:p>
            <a:r>
              <a:rPr lang="en-US" altLang="zh-CN" sz="1400" dirty="0" smtClean="0">
                <a:latin typeface="Times New Roman" panose="02020603050405020304" pitchFamily="18" charset="0"/>
                <a:cs typeface="Times New Roman" panose="02020603050405020304" pitchFamily="18" charset="0"/>
              </a:rPr>
              <a:t>The slides can be freely shared, re-distributed and modified. To avoid the </a:t>
            </a:r>
            <a:r>
              <a:rPr lang="en-US" altLang="zh-CN" sz="1400" dirty="0" err="1" smtClean="0">
                <a:latin typeface="Times New Roman" panose="02020603050405020304" pitchFamily="18" charset="0"/>
                <a:cs typeface="Times New Roman" panose="02020603050405020304" pitchFamily="18" charset="0"/>
              </a:rPr>
              <a:t>mis</a:t>
            </a:r>
            <a:r>
              <a:rPr lang="en-US" altLang="zh-CN" sz="1400" dirty="0" smtClean="0">
                <a:latin typeface="Times New Roman" panose="02020603050405020304" pitchFamily="18" charset="0"/>
                <a:cs typeface="Times New Roman" panose="02020603050405020304" pitchFamily="18" charset="0"/>
              </a:rPr>
              <a:t>-understanding, the modified slides should be properly marked. The paper can be downloaded via the link:</a:t>
            </a:r>
          </a:p>
          <a:p>
            <a:r>
              <a:rPr lang="en-US" altLang="zh-CN" sz="1400" dirty="0">
                <a:latin typeface="Times New Roman" panose="02020603050405020304" pitchFamily="18" charset="0"/>
                <a:cs typeface="Times New Roman" panose="02020603050405020304" pitchFamily="18" charset="0"/>
                <a:hlinkClick r:id="rId3"/>
              </a:rPr>
              <a:t>https://</a:t>
            </a:r>
            <a:r>
              <a:rPr lang="en-US" altLang="zh-CN" sz="1400" dirty="0" smtClean="0">
                <a:latin typeface="Times New Roman" panose="02020603050405020304" pitchFamily="18" charset="0"/>
                <a:cs typeface="Times New Roman" panose="02020603050405020304" pitchFamily="18" charset="0"/>
                <a:hlinkClick r:id="rId3"/>
              </a:rPr>
              <a:t>www.science.org/doi/10.1126/science.abq7487</a:t>
            </a:r>
            <a:r>
              <a:rPr lang="en-US" altLang="zh-CN" sz="1400" dirty="0" smtClean="0">
                <a:latin typeface="Times New Roman" panose="02020603050405020304" pitchFamily="18" charset="0"/>
                <a:cs typeface="Times New Roman" panose="02020603050405020304" pitchFamily="18" charset="0"/>
              </a:rPr>
              <a:t> </a:t>
            </a:r>
          </a:p>
          <a:p>
            <a:endParaRPr lang="en-US" altLang="zh-CN" sz="1400" dirty="0" smtClean="0">
              <a:latin typeface="Times New Roman" panose="02020603050405020304" pitchFamily="18" charset="0"/>
              <a:cs typeface="Times New Roman" panose="02020603050405020304" pitchFamily="18" charset="0"/>
            </a:endParaRPr>
          </a:p>
          <a:p>
            <a:r>
              <a:rPr lang="en-US" altLang="zh-CN" sz="1400" dirty="0" smtClean="0">
                <a:latin typeface="Times New Roman" panose="02020603050405020304" pitchFamily="18" charset="0"/>
                <a:cs typeface="Times New Roman" panose="02020603050405020304" pitchFamily="18" charset="0"/>
              </a:rPr>
              <a:t>Please include this link when sharing the slides and discussing the related questions online.</a:t>
            </a:r>
          </a:p>
        </p:txBody>
      </p:sp>
      <p:sp>
        <p:nvSpPr>
          <p:cNvPr id="2" name="Rectangle 1"/>
          <p:cNvSpPr/>
          <p:nvPr/>
        </p:nvSpPr>
        <p:spPr>
          <a:xfrm>
            <a:off x="577419" y="3953686"/>
            <a:ext cx="1095172" cy="230832"/>
          </a:xfrm>
          <a:prstGeom prst="rect">
            <a:avLst/>
          </a:prstGeom>
        </p:spPr>
        <p:txBody>
          <a:bodyPr wrap="none">
            <a:spAutoFit/>
          </a:bodyPr>
          <a:lstStyle/>
          <a:p>
            <a:r>
              <a:rPr lang="en-US" altLang="zh-CN" sz="900" b="1" dirty="0">
                <a:solidFill>
                  <a:schemeClr val="bg1"/>
                </a:solidFill>
                <a:latin typeface="Times New Roman" panose="02020603050405020304" pitchFamily="18" charset="0"/>
                <a:cs typeface="Times New Roman" panose="02020603050405020304" pitchFamily="18" charset="0"/>
              </a:rPr>
              <a:t>Fabio Di Vincenzo</a:t>
            </a:r>
            <a:endParaRPr lang="zh-CN" altLang="en-US" sz="900" dirty="0">
              <a:solidFill>
                <a:schemeClr val="bg1"/>
              </a:solidFill>
            </a:endParaRPr>
          </a:p>
        </p:txBody>
      </p:sp>
      <p:sp>
        <p:nvSpPr>
          <p:cNvPr id="4" name="Rectangle 3"/>
          <p:cNvSpPr/>
          <p:nvPr/>
        </p:nvSpPr>
        <p:spPr>
          <a:xfrm rot="16200000">
            <a:off x="1358708" y="4413659"/>
            <a:ext cx="906017" cy="230832"/>
          </a:xfrm>
          <a:prstGeom prst="rect">
            <a:avLst/>
          </a:prstGeom>
        </p:spPr>
        <p:txBody>
          <a:bodyPr wrap="none">
            <a:spAutoFit/>
          </a:bodyPr>
          <a:lstStyle/>
          <a:p>
            <a:r>
              <a:rPr lang="en-US" altLang="zh-CN" sz="900" b="1" dirty="0">
                <a:solidFill>
                  <a:schemeClr val="bg1"/>
                </a:solidFill>
                <a:latin typeface="Times New Roman" panose="02020603050405020304" pitchFamily="18" charset="0"/>
                <a:cs typeface="Times New Roman" panose="02020603050405020304" pitchFamily="18" charset="0"/>
              </a:rPr>
              <a:t>Giorgio Manzi</a:t>
            </a:r>
            <a:endParaRPr lang="zh-CN" altLang="en-US" sz="900" dirty="0">
              <a:solidFill>
                <a:schemeClr val="bg1"/>
              </a:solidFill>
            </a:endParaRPr>
          </a:p>
        </p:txBody>
      </p:sp>
      <p:sp>
        <p:nvSpPr>
          <p:cNvPr id="5" name="Rectangle 4"/>
          <p:cNvSpPr/>
          <p:nvPr/>
        </p:nvSpPr>
        <p:spPr>
          <a:xfrm>
            <a:off x="1748871" y="5987535"/>
            <a:ext cx="880369" cy="230832"/>
          </a:xfrm>
          <a:prstGeom prst="rect">
            <a:avLst/>
          </a:prstGeom>
        </p:spPr>
        <p:txBody>
          <a:bodyPr wrap="none">
            <a:spAutoFit/>
          </a:bodyPr>
          <a:lstStyle/>
          <a:p>
            <a:r>
              <a:rPr lang="en-US" altLang="zh-CN" sz="900" b="1" dirty="0">
                <a:solidFill>
                  <a:schemeClr val="bg1"/>
                </a:solidFill>
                <a:latin typeface="Times New Roman" panose="02020603050405020304" pitchFamily="18" charset="0"/>
                <a:cs typeface="Times New Roman" panose="02020603050405020304" pitchFamily="18" charset="0"/>
              </a:rPr>
              <a:t>Yi-</a:t>
            </a:r>
            <a:r>
              <a:rPr lang="en-US" altLang="zh-CN" sz="900" b="1" dirty="0" err="1">
                <a:solidFill>
                  <a:schemeClr val="bg1"/>
                </a:solidFill>
                <a:latin typeface="Times New Roman" panose="02020603050405020304" pitchFamily="18" charset="0"/>
                <a:cs typeface="Times New Roman" panose="02020603050405020304" pitchFamily="18" charset="0"/>
              </a:rPr>
              <a:t>Hsuan</a:t>
            </a:r>
            <a:r>
              <a:rPr lang="en-US" altLang="zh-CN" sz="900" b="1" dirty="0">
                <a:solidFill>
                  <a:schemeClr val="bg1"/>
                </a:solidFill>
                <a:latin typeface="Times New Roman" panose="02020603050405020304" pitchFamily="18" charset="0"/>
                <a:cs typeface="Times New Roman" panose="02020603050405020304" pitchFamily="18" charset="0"/>
              </a:rPr>
              <a:t> Pan</a:t>
            </a:r>
            <a:endParaRPr lang="zh-CN" altLang="en-US" sz="900" dirty="0">
              <a:solidFill>
                <a:schemeClr val="bg1"/>
              </a:solidFill>
            </a:endParaRPr>
          </a:p>
        </p:txBody>
      </p:sp>
      <p:sp>
        <p:nvSpPr>
          <p:cNvPr id="6" name="Rectangle 5"/>
          <p:cNvSpPr/>
          <p:nvPr/>
        </p:nvSpPr>
        <p:spPr>
          <a:xfrm>
            <a:off x="2844374" y="5987535"/>
            <a:ext cx="739305" cy="230832"/>
          </a:xfrm>
          <a:prstGeom prst="rect">
            <a:avLst/>
          </a:prstGeom>
        </p:spPr>
        <p:txBody>
          <a:bodyPr wrap="none">
            <a:spAutoFit/>
          </a:bodyPr>
          <a:lstStyle/>
          <a:p>
            <a:r>
              <a:rPr lang="en-US" altLang="zh-CN" sz="900" b="1" dirty="0">
                <a:solidFill>
                  <a:schemeClr val="bg1"/>
                </a:solidFill>
                <a:latin typeface="Times New Roman" panose="02020603050405020304" pitchFamily="18" charset="0"/>
                <a:cs typeface="Times New Roman" panose="02020603050405020304" pitchFamily="18" charset="0"/>
              </a:rPr>
              <a:t>Haipeng Li</a:t>
            </a:r>
            <a:endParaRPr lang="zh-CN" altLang="en-US" sz="900" dirty="0">
              <a:solidFill>
                <a:schemeClr val="bg1"/>
              </a:solidFill>
            </a:endParaRPr>
          </a:p>
        </p:txBody>
      </p:sp>
      <p:sp>
        <p:nvSpPr>
          <p:cNvPr id="10" name="Rectangle 9"/>
          <p:cNvSpPr/>
          <p:nvPr/>
        </p:nvSpPr>
        <p:spPr>
          <a:xfrm>
            <a:off x="618983" y="3745868"/>
            <a:ext cx="784189" cy="230832"/>
          </a:xfrm>
          <a:prstGeom prst="rect">
            <a:avLst/>
          </a:prstGeom>
        </p:spPr>
        <p:txBody>
          <a:bodyPr wrap="none">
            <a:spAutoFit/>
          </a:bodyPr>
          <a:lstStyle/>
          <a:p>
            <a:r>
              <a:rPr lang="en-US" altLang="zh-CN" sz="900" b="1" dirty="0" smtClean="0">
                <a:solidFill>
                  <a:schemeClr val="bg1"/>
                </a:solidFill>
                <a:latin typeface="Times New Roman" panose="02020603050405020304" pitchFamily="18" charset="0"/>
                <a:cs typeface="Times New Roman" panose="02020603050405020304" pitchFamily="18" charset="0"/>
              </a:rPr>
              <a:t>Wangjie Hu</a:t>
            </a:r>
            <a:endParaRPr lang="zh-CN" altLang="en-US" sz="900" dirty="0">
              <a:solidFill>
                <a:schemeClr val="bg1"/>
              </a:solidFill>
            </a:endParaRPr>
          </a:p>
        </p:txBody>
      </p:sp>
      <p:sp>
        <p:nvSpPr>
          <p:cNvPr id="11" name="Rectangle 10"/>
          <p:cNvSpPr/>
          <p:nvPr/>
        </p:nvSpPr>
        <p:spPr>
          <a:xfrm>
            <a:off x="1868663" y="3748639"/>
            <a:ext cx="745717" cy="230832"/>
          </a:xfrm>
          <a:prstGeom prst="rect">
            <a:avLst/>
          </a:prstGeom>
        </p:spPr>
        <p:txBody>
          <a:bodyPr wrap="none">
            <a:spAutoFit/>
          </a:bodyPr>
          <a:lstStyle/>
          <a:p>
            <a:r>
              <a:rPr lang="en-US" altLang="zh-CN" sz="900" b="1" dirty="0" smtClean="0">
                <a:solidFill>
                  <a:schemeClr val="bg1"/>
                </a:solidFill>
                <a:latin typeface="Times New Roman" panose="02020603050405020304" pitchFamily="18" charset="0"/>
                <a:cs typeface="Times New Roman" panose="02020603050405020304" pitchFamily="18" charset="0"/>
              </a:rPr>
              <a:t>Ziqian Hao</a:t>
            </a:r>
            <a:endParaRPr lang="zh-CN" altLang="en-US" sz="900" dirty="0">
              <a:solidFill>
                <a:schemeClr val="bg1"/>
              </a:solidFill>
            </a:endParaRPr>
          </a:p>
        </p:txBody>
      </p:sp>
      <p:sp>
        <p:nvSpPr>
          <p:cNvPr id="12" name="Rectangle 11"/>
          <p:cNvSpPr/>
          <p:nvPr/>
        </p:nvSpPr>
        <p:spPr>
          <a:xfrm>
            <a:off x="2968714" y="3723701"/>
            <a:ext cx="848309" cy="230832"/>
          </a:xfrm>
          <a:prstGeom prst="rect">
            <a:avLst/>
          </a:prstGeom>
        </p:spPr>
        <p:txBody>
          <a:bodyPr wrap="none">
            <a:spAutoFit/>
          </a:bodyPr>
          <a:lstStyle/>
          <a:p>
            <a:r>
              <a:rPr lang="en-US" altLang="zh-CN" sz="900" b="1" dirty="0" err="1" smtClean="0">
                <a:solidFill>
                  <a:schemeClr val="bg1"/>
                </a:solidFill>
                <a:latin typeface="Times New Roman" panose="02020603050405020304" pitchFamily="18" charset="0"/>
                <a:cs typeface="Times New Roman" panose="02020603050405020304" pitchFamily="18" charset="0"/>
              </a:rPr>
              <a:t>Pengyuan</a:t>
            </a:r>
            <a:r>
              <a:rPr lang="en-US" altLang="zh-CN" sz="900" b="1" dirty="0" smtClean="0">
                <a:solidFill>
                  <a:schemeClr val="bg1"/>
                </a:solidFill>
                <a:latin typeface="Times New Roman" panose="02020603050405020304" pitchFamily="18" charset="0"/>
                <a:cs typeface="Times New Roman" panose="02020603050405020304" pitchFamily="18" charset="0"/>
              </a:rPr>
              <a:t> Du</a:t>
            </a:r>
            <a:endParaRPr lang="zh-CN" altLang="en-US" sz="900" dirty="0">
              <a:solidFill>
                <a:schemeClr val="bg1"/>
              </a:solidFill>
            </a:endParaRPr>
          </a:p>
        </p:txBody>
      </p:sp>
      <p:sp>
        <p:nvSpPr>
          <p:cNvPr id="13" name="Rectangle 12"/>
          <p:cNvSpPr/>
          <p:nvPr/>
        </p:nvSpPr>
        <p:spPr>
          <a:xfrm>
            <a:off x="2918838" y="4854231"/>
            <a:ext cx="752129" cy="230832"/>
          </a:xfrm>
          <a:prstGeom prst="rect">
            <a:avLst/>
          </a:prstGeom>
        </p:spPr>
        <p:txBody>
          <a:bodyPr wrap="none">
            <a:spAutoFit/>
          </a:bodyPr>
          <a:lstStyle/>
          <a:p>
            <a:r>
              <a:rPr lang="en-US" altLang="zh-CN" sz="900" b="1" dirty="0" err="1" smtClean="0">
                <a:solidFill>
                  <a:schemeClr val="bg1"/>
                </a:solidFill>
                <a:latin typeface="Times New Roman" panose="02020603050405020304" pitchFamily="18" charset="0"/>
                <a:cs typeface="Times New Roman" panose="02020603050405020304" pitchFamily="18" charset="0"/>
              </a:rPr>
              <a:t>Jialong</a:t>
            </a:r>
            <a:r>
              <a:rPr lang="en-US" altLang="zh-CN" sz="900" b="1" dirty="0" smtClean="0">
                <a:solidFill>
                  <a:schemeClr val="bg1"/>
                </a:solidFill>
                <a:latin typeface="Times New Roman" panose="02020603050405020304" pitchFamily="18" charset="0"/>
                <a:cs typeface="Times New Roman" panose="02020603050405020304" pitchFamily="18" charset="0"/>
              </a:rPr>
              <a:t> Cui</a:t>
            </a:r>
            <a:endParaRPr lang="zh-CN" altLang="en-US" sz="900" dirty="0">
              <a:solidFill>
                <a:schemeClr val="bg1"/>
              </a:solidFill>
            </a:endParaRPr>
          </a:p>
        </p:txBody>
      </p:sp>
      <p:sp>
        <p:nvSpPr>
          <p:cNvPr id="14" name="Rectangle 13"/>
          <p:cNvSpPr/>
          <p:nvPr/>
        </p:nvSpPr>
        <p:spPr>
          <a:xfrm rot="16200000">
            <a:off x="319724" y="5402872"/>
            <a:ext cx="777777" cy="230832"/>
          </a:xfrm>
          <a:prstGeom prst="rect">
            <a:avLst/>
          </a:prstGeom>
        </p:spPr>
        <p:txBody>
          <a:bodyPr wrap="none">
            <a:spAutoFit/>
          </a:bodyPr>
          <a:lstStyle/>
          <a:p>
            <a:r>
              <a:rPr lang="en-US" altLang="zh-CN" sz="900" b="1" dirty="0" smtClean="0">
                <a:solidFill>
                  <a:schemeClr val="bg1"/>
                </a:solidFill>
                <a:latin typeface="Times New Roman" panose="02020603050405020304" pitchFamily="18" charset="0"/>
                <a:cs typeface="Times New Roman" panose="02020603050405020304" pitchFamily="18" charset="0"/>
              </a:rPr>
              <a:t>Yun-Xin Fu</a:t>
            </a:r>
            <a:endParaRPr lang="zh-CN" altLang="en-US" sz="900" dirty="0">
              <a:solidFill>
                <a:schemeClr val="bg1"/>
              </a:solidFill>
            </a:endParaRPr>
          </a:p>
        </p:txBody>
      </p:sp>
      <p:sp>
        <p:nvSpPr>
          <p:cNvPr id="7" name="Rectangle 6"/>
          <p:cNvSpPr/>
          <p:nvPr/>
        </p:nvSpPr>
        <p:spPr>
          <a:xfrm>
            <a:off x="0" y="0"/>
            <a:ext cx="4258491" cy="26778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91439" y="0"/>
            <a:ext cx="3995004" cy="246221"/>
          </a:xfrm>
          <a:prstGeom prst="rect">
            <a:avLst/>
          </a:prstGeom>
          <a:noFill/>
        </p:spPr>
        <p:txBody>
          <a:bodyPr wrap="none" rtlCol="0">
            <a:spAutoFit/>
          </a:bodyPr>
          <a:lstStyle/>
          <a:p>
            <a:r>
              <a:rPr lang="en-US" altLang="zh-CN" sz="1000" b="1" dirty="0" smtClean="0">
                <a:solidFill>
                  <a:schemeClr val="bg1"/>
                </a:solidFill>
                <a:latin typeface="Times New Roman" panose="02020603050405020304" pitchFamily="18" charset="0"/>
                <a:cs typeface="Times New Roman" panose="02020603050405020304" pitchFamily="18" charset="0"/>
              </a:rPr>
              <a:t>Original version. Last modified by the authors on September 09, 2023</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42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0759" y="3714543"/>
            <a:ext cx="1894897" cy="1642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Oval 26"/>
          <p:cNvSpPr/>
          <p:nvPr/>
        </p:nvSpPr>
        <p:spPr>
          <a:xfrm>
            <a:off x="1095767" y="151141"/>
            <a:ext cx="2304893" cy="49800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5168587" y="1294914"/>
            <a:ext cx="3491763" cy="369332"/>
          </a:xfrm>
          <a:prstGeom prst="rect">
            <a:avLst/>
          </a:prstGeom>
        </p:spPr>
        <p:txBody>
          <a:bodyPr wrap="square">
            <a:spAutoFit/>
          </a:bodyPr>
          <a:lstStyle/>
          <a:p>
            <a:r>
              <a:rPr lang="en-US" altLang="zh-CN" b="1" dirty="0" smtClean="0">
                <a:solidFill>
                  <a:schemeClr val="accent1"/>
                </a:solidFill>
                <a:latin typeface="Times New Roman" panose="02020603050405020304" pitchFamily="18" charset="0"/>
                <a:cs typeface="Times New Roman" panose="02020603050405020304" pitchFamily="18" charset="0"/>
              </a:rPr>
              <a:t>Site frequency spectrum (</a:t>
            </a:r>
            <a:r>
              <a:rPr lang="en-US" altLang="zh-CN"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SFS</a:t>
            </a:r>
            <a:r>
              <a:rPr lang="en-US" altLang="zh-CN" b="1" dirty="0" smtClean="0">
                <a:solidFill>
                  <a:schemeClr val="accent1"/>
                </a:solidFill>
                <a:latin typeface="Times New Roman" panose="02020603050405020304" pitchFamily="18" charset="0"/>
                <a:cs typeface="Times New Roman" panose="02020603050405020304" pitchFamily="18" charset="0"/>
              </a:rPr>
              <a:t>)</a:t>
            </a:r>
            <a:endParaRPr lang="zh-CN" altLang="en-US" b="1" dirty="0">
              <a:solidFill>
                <a:schemeClr val="accent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77580" y="2941559"/>
            <a:ext cx="2060180" cy="584775"/>
          </a:xfrm>
          <a:prstGeom prst="rect">
            <a:avLst/>
          </a:prstGeom>
          <a:noFill/>
        </p:spPr>
        <p:txBody>
          <a:bodyPr wrap="none" rtlCol="0">
            <a:spAutoFit/>
          </a:bodyPr>
          <a:lstStyle/>
          <a:p>
            <a:pPr algn="ctr"/>
            <a:r>
              <a:rPr lang="en-US" altLang="zh-CN" sz="1600" dirty="0" smtClean="0">
                <a:latin typeface="Times New Roman" panose="02020603050405020304" pitchFamily="18" charset="0"/>
                <a:cs typeface="Times New Roman" panose="02020603050405020304" pitchFamily="18" charset="0"/>
              </a:rPr>
              <a:t>Model 02 for </a:t>
            </a:r>
          </a:p>
          <a:p>
            <a:pPr algn="ctr"/>
            <a:r>
              <a:rPr lang="en-US" altLang="zh-CN" sz="1600" dirty="0" smtClean="0">
                <a:latin typeface="Times New Roman" panose="02020603050405020304" pitchFamily="18" charset="0"/>
                <a:cs typeface="Times New Roman" panose="02020603050405020304" pitchFamily="18" charset="0"/>
              </a:rPr>
              <a:t>population size history</a:t>
            </a:r>
            <a:endParaRPr lang="zh-CN" altLang="en-US" sz="16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211602579"/>
              </p:ext>
            </p:extLst>
          </p:nvPr>
        </p:nvGraphicFramePr>
        <p:xfrm>
          <a:off x="4868863" y="2189163"/>
          <a:ext cx="3667125" cy="2406650"/>
        </p:xfrm>
        <a:graphic>
          <a:graphicData uri="http://schemas.openxmlformats.org/presentationml/2006/ole">
            <mc:AlternateContent xmlns:mc="http://schemas.openxmlformats.org/markup-compatibility/2006">
              <mc:Choice xmlns:v="urn:schemas-microsoft-com:vml" Requires="v">
                <p:oleObj spid="_x0000_s9279" name="Worksheet" r:id="rId5" imgW="9401344" imgH="6172390" progId="Excel.Sheet.12">
                  <p:link updateAutomatic="1"/>
                </p:oleObj>
              </mc:Choice>
              <mc:Fallback>
                <p:oleObj name="Worksheet" r:id="rId5" imgW="9401344" imgH="6172390" progId="Excel.Sheet.12">
                  <p:link updateAutomatic="1"/>
                  <p:pic>
                    <p:nvPicPr>
                      <p:cNvPr id="0" name=""/>
                      <p:cNvPicPr/>
                      <p:nvPr/>
                    </p:nvPicPr>
                    <p:blipFill>
                      <a:blip r:embed="rId6"/>
                      <a:stretch>
                        <a:fillRect/>
                      </a:stretch>
                    </p:blipFill>
                    <p:spPr>
                      <a:xfrm>
                        <a:off x="4868863" y="2189163"/>
                        <a:ext cx="3667125" cy="2406650"/>
                      </a:xfrm>
                      <a:prstGeom prst="rect">
                        <a:avLst/>
                      </a:prstGeom>
                    </p:spPr>
                  </p:pic>
                </p:oleObj>
              </mc:Fallback>
            </mc:AlternateContent>
          </a:graphicData>
        </a:graphic>
      </p:graphicFrame>
      <p:sp>
        <p:nvSpPr>
          <p:cNvPr id="10" name="TextBox 9"/>
          <p:cNvSpPr txBox="1"/>
          <p:nvPr/>
        </p:nvSpPr>
        <p:spPr>
          <a:xfrm rot="16200000">
            <a:off x="4045387" y="3300928"/>
            <a:ext cx="1503938" cy="276999"/>
          </a:xfrm>
          <a:prstGeom prst="rect">
            <a:avLst/>
          </a:prstGeom>
          <a:noFill/>
        </p:spPr>
        <p:txBody>
          <a:bodyPr wrap="none" rtlCol="0">
            <a:spAutoFit/>
          </a:bodyPr>
          <a:lstStyle/>
          <a:p>
            <a:r>
              <a:rPr lang="en-US" altLang="zh-CN" sz="1200" dirty="0" smtClean="0">
                <a:latin typeface="Times New Roman" panose="02020603050405020304" pitchFamily="18" charset="0"/>
                <a:cs typeface="Times New Roman" panose="02020603050405020304" pitchFamily="18" charset="0"/>
              </a:rPr>
              <a:t>Number of mutations</a:t>
            </a:r>
            <a:endParaRPr lang="zh-CN" altLang="en-US" sz="1200" dirty="0">
              <a:latin typeface="Times New Roman" panose="02020603050405020304" pitchFamily="18" charset="0"/>
              <a:cs typeface="Times New Roman" panose="02020603050405020304" pitchFamily="18" charset="0"/>
            </a:endParaRPr>
          </a:p>
        </p:txBody>
      </p:sp>
      <p:sp>
        <p:nvSpPr>
          <p:cNvPr id="11" name="文本框 13"/>
          <p:cNvSpPr txBox="1"/>
          <p:nvPr/>
        </p:nvSpPr>
        <p:spPr>
          <a:xfrm>
            <a:off x="6188093" y="4584811"/>
            <a:ext cx="110490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SFS types</a:t>
            </a:r>
            <a:endParaRPr lang="zh-CN" altLang="en-US"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5333796" y="4522036"/>
            <a:ext cx="3147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281047" y="3549288"/>
            <a:ext cx="180753" cy="281763"/>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45368" y="3216817"/>
            <a:ext cx="2165978" cy="276999"/>
          </a:xfrm>
          <a:prstGeom prst="rect">
            <a:avLst/>
          </a:prstGeom>
          <a:noFill/>
        </p:spPr>
        <p:txBody>
          <a:bodyPr wrap="none" rtlCol="0">
            <a:spAutoFit/>
          </a:bodyPr>
          <a:lstStyle/>
          <a:p>
            <a:r>
              <a:rPr lang="en-US" altLang="zh-CN" sz="1200" dirty="0" smtClean="0">
                <a:latin typeface="Times New Roman" panose="02020603050405020304" pitchFamily="18" charset="0"/>
                <a:cs typeface="Times New Roman" panose="02020603050405020304" pitchFamily="18" charset="0"/>
              </a:rPr>
              <a:t>Observed number of doubletons</a:t>
            </a:r>
            <a:endParaRPr lang="zh-CN" altLang="en-US" sz="1200" dirty="0">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a:off x="5408223" y="2484846"/>
            <a:ext cx="0" cy="1990889"/>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34492" y="3889829"/>
            <a:ext cx="0" cy="59305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79811" y="4188823"/>
            <a:ext cx="0" cy="28929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06079" y="4290423"/>
            <a:ext cx="0" cy="192456"/>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939492" y="4331063"/>
            <a:ext cx="0" cy="14705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5150448" y="3329548"/>
            <a:ext cx="914033" cy="307777"/>
          </a:xfrm>
          <a:prstGeom prst="rect">
            <a:avLst/>
          </a:prstGeom>
          <a:noFill/>
        </p:spPr>
        <p:txBody>
          <a:bodyPr wrap="none" rtlCol="0">
            <a:spAutoFit/>
          </a:bodyPr>
          <a:lstStyle/>
          <a:p>
            <a:r>
              <a:rPr lang="en-US" altLang="zh-CN" sz="1400" dirty="0" smtClean="0">
                <a:solidFill>
                  <a:schemeClr val="bg1"/>
                </a:solidFill>
                <a:latin typeface="Times New Roman" panose="02020603050405020304" pitchFamily="18" charset="0"/>
                <a:cs typeface="Times New Roman" panose="02020603050405020304" pitchFamily="18" charset="0"/>
              </a:rPr>
              <a:t>singletons</a:t>
            </a:r>
            <a:endParaRPr lang="zh-CN" altLang="en-US" sz="1400" dirty="0">
              <a:solidFill>
                <a:schemeClr val="bg1"/>
              </a:solidFill>
              <a:latin typeface="Times New Roman" panose="02020603050405020304" pitchFamily="18" charset="0"/>
              <a:cs typeface="Times New Roman" panose="02020603050405020304" pitchFamily="18" charset="0"/>
            </a:endParaRPr>
          </a:p>
        </p:txBody>
      </p:sp>
      <p:pic>
        <p:nvPicPr>
          <p:cNvPr id="2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4241" y="1780930"/>
            <a:ext cx="248987" cy="51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5404" y="1774632"/>
            <a:ext cx="248987" cy="51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5536" y="1774632"/>
            <a:ext cx="248987" cy="51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944628" y="1654989"/>
            <a:ext cx="2304893" cy="6952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511405" y="899286"/>
            <a:ext cx="1194558" cy="338554"/>
          </a:xfrm>
          <a:prstGeom prst="rect">
            <a:avLst/>
          </a:prstGeom>
          <a:noFill/>
        </p:spPr>
        <p:txBody>
          <a:bodyPr wrap="none" rtlCol="0">
            <a:spAutoFit/>
          </a:bodyPr>
          <a:lstStyle/>
          <a:p>
            <a:r>
              <a:rPr lang="en-US" altLang="zh-CN" sz="1600" dirty="0" smtClean="0">
                <a:latin typeface="Times New Roman" panose="02020603050405020304" pitchFamily="18" charset="0"/>
                <a:cs typeface="Times New Roman" panose="02020603050405020304" pitchFamily="18" charset="0"/>
              </a:rPr>
              <a:t>UK samples</a:t>
            </a:r>
            <a:endParaRPr lang="zh-CN" altLang="en-US" sz="16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876615" y="1269581"/>
            <a:ext cx="2550698" cy="338554"/>
          </a:xfrm>
          <a:prstGeom prst="rect">
            <a:avLst/>
          </a:prstGeom>
          <a:noFill/>
        </p:spPr>
        <p:txBody>
          <a:bodyPr wrap="none" rtlCol="0">
            <a:spAutoFit/>
          </a:bodyPr>
          <a:lstStyle/>
          <a:p>
            <a:r>
              <a:rPr lang="en-US" altLang="zh-CN" sz="1600" dirty="0" smtClean="0">
                <a:latin typeface="Times New Roman" panose="02020603050405020304" pitchFamily="18" charset="0"/>
                <a:cs typeface="Times New Roman" panose="02020603050405020304" pitchFamily="18" charset="0"/>
              </a:rPr>
              <a:t>3 individuals (or 6 genomes)</a:t>
            </a:r>
            <a:endParaRPr lang="zh-CN" altLang="en-US" sz="1600" dirty="0">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flipH="1">
            <a:off x="5527289" y="2131081"/>
            <a:ext cx="276506" cy="194577"/>
          </a:xfrm>
          <a:prstGeom prst="straightConnector1">
            <a:avLst/>
          </a:prstGeom>
          <a:ln w="1905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54888" y="1860410"/>
            <a:ext cx="1192955" cy="276999"/>
          </a:xfrm>
          <a:prstGeom prst="rect">
            <a:avLst/>
          </a:prstGeom>
          <a:noFill/>
        </p:spPr>
        <p:txBody>
          <a:bodyPr wrap="none" rtlCol="0">
            <a:spAutoFit/>
          </a:bodyPr>
          <a:lstStyle/>
          <a:p>
            <a:r>
              <a:rPr lang="en-US" altLang="zh-CN" sz="1200" dirty="0" smtClean="0">
                <a:solidFill>
                  <a:schemeClr val="accent2"/>
                </a:solidFill>
                <a:latin typeface="Times New Roman" panose="02020603050405020304" pitchFamily="18" charset="0"/>
                <a:cs typeface="Times New Roman" panose="02020603050405020304" pitchFamily="18" charset="0"/>
              </a:rPr>
              <a:t>Expected values</a:t>
            </a:r>
            <a:endParaRPr lang="zh-CN" altLang="en-US" sz="1200" dirty="0">
              <a:solidFill>
                <a:schemeClr val="accent2"/>
              </a:solidFill>
              <a:latin typeface="Times New Roman" panose="02020603050405020304" pitchFamily="18" charset="0"/>
              <a:cs typeface="Times New Roman" panose="02020603050405020304" pitchFamily="18" charset="0"/>
            </a:endParaRPr>
          </a:p>
        </p:txBody>
      </p:sp>
      <p:cxnSp>
        <p:nvCxnSpPr>
          <p:cNvPr id="33" name="Straight Arrow Connector 32"/>
          <p:cNvCxnSpPr/>
          <p:nvPr/>
        </p:nvCxnSpPr>
        <p:spPr>
          <a:xfrm>
            <a:off x="6001537" y="2238139"/>
            <a:ext cx="13855" cy="1026496"/>
          </a:xfrm>
          <a:prstGeom prst="straightConnector1">
            <a:avLst/>
          </a:prstGeom>
          <a:ln w="1905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258476" y="2139897"/>
            <a:ext cx="202780" cy="595746"/>
          </a:xfrm>
          <a:prstGeom prst="straightConnector1">
            <a:avLst/>
          </a:prstGeom>
          <a:ln w="1905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915808" y="5391567"/>
            <a:ext cx="2079812" cy="0"/>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6632" y="5401130"/>
            <a:ext cx="741678"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Present</a:t>
            </a:r>
            <a:endParaRPr lang="zh-CN" altLang="en-US" sz="1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2701577" y="5400831"/>
            <a:ext cx="489814"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Past</a:t>
            </a:r>
            <a:endParaRPr lang="zh-CN" altLang="en-US" sz="1400" dirty="0">
              <a:latin typeface="Times New Roman" panose="02020603050405020304" pitchFamily="18" charset="0"/>
              <a:cs typeface="Times New Roman" panose="02020603050405020304" pitchFamily="18" charset="0"/>
            </a:endParaRPr>
          </a:p>
        </p:txBody>
      </p:sp>
      <p:sp>
        <p:nvSpPr>
          <p:cNvPr id="40" name="TextBox 39"/>
          <p:cNvSpPr txBox="1"/>
          <p:nvPr/>
        </p:nvSpPr>
        <p:spPr>
          <a:xfrm rot="16200000">
            <a:off x="335040" y="4337615"/>
            <a:ext cx="1287532"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Population size</a:t>
            </a:r>
            <a:endParaRPr lang="zh-CN" altLang="en-US" sz="1400" dirty="0">
              <a:latin typeface="Times New Roman" panose="02020603050405020304" pitchFamily="18" charset="0"/>
              <a:cs typeface="Times New Roman" panose="02020603050405020304" pitchFamily="18" charset="0"/>
            </a:endParaRPr>
          </a:p>
        </p:txBody>
      </p:sp>
      <p:sp>
        <p:nvSpPr>
          <p:cNvPr id="41" name="Rectangle 40"/>
          <p:cNvSpPr/>
          <p:nvPr/>
        </p:nvSpPr>
        <p:spPr>
          <a:xfrm>
            <a:off x="2236880" y="3876754"/>
            <a:ext cx="952185" cy="1262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ight Arrow 44"/>
          <p:cNvSpPr/>
          <p:nvPr/>
        </p:nvSpPr>
        <p:spPr>
          <a:xfrm>
            <a:off x="3726712" y="1919177"/>
            <a:ext cx="505046" cy="127590"/>
          </a:xfrm>
          <a:prstGeom prst="rightArrow">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Right Arrow 45"/>
          <p:cNvSpPr/>
          <p:nvPr/>
        </p:nvSpPr>
        <p:spPr>
          <a:xfrm>
            <a:off x="3724940" y="4224671"/>
            <a:ext cx="505046" cy="127590"/>
          </a:xfrm>
          <a:prstGeom prst="rightArrow">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588488" y="1626781"/>
            <a:ext cx="862737"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Obs. SFS</a:t>
            </a:r>
            <a:endParaRPr lang="zh-CN" altLang="en-US" sz="1400"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3522920" y="3889744"/>
            <a:ext cx="861133" cy="307777"/>
          </a:xfrm>
          <a:prstGeom prst="rect">
            <a:avLst/>
          </a:prstGeom>
          <a:noFill/>
        </p:spPr>
        <p:txBody>
          <a:bodyPr wrap="none" rtlCol="0">
            <a:spAutoFit/>
          </a:bodyPr>
          <a:lstStyle/>
          <a:p>
            <a:r>
              <a:rPr lang="en-US" altLang="zh-CN" sz="1400" dirty="0" smtClean="0">
                <a:solidFill>
                  <a:srgbClr val="C00000"/>
                </a:solidFill>
                <a:latin typeface="Times New Roman" panose="02020603050405020304" pitchFamily="18" charset="0"/>
                <a:cs typeface="Times New Roman" panose="02020603050405020304" pitchFamily="18" charset="0"/>
              </a:rPr>
              <a:t>Exp. SFS</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sp>
        <p:nvSpPr>
          <p:cNvPr id="49" name="Text Box 39"/>
          <p:cNvSpPr txBox="1">
            <a:spLocks noChangeArrowheads="1"/>
          </p:cNvSpPr>
          <p:nvPr/>
        </p:nvSpPr>
        <p:spPr bwMode="auto">
          <a:xfrm>
            <a:off x="2584907" y="349331"/>
            <a:ext cx="5036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800" b="1" dirty="0" smtClean="0">
                <a:solidFill>
                  <a:srgbClr val="0000FF"/>
                </a:solidFill>
                <a:cs typeface="Arial" charset="0"/>
              </a:rPr>
              <a:t>How to infer population size history from SFS (2)</a:t>
            </a:r>
            <a:endParaRPr lang="en-US" altLang="zh-CN" sz="1800" b="1" dirty="0">
              <a:solidFill>
                <a:srgbClr val="0000FF"/>
              </a:solidFill>
              <a:cs typeface="Arial" charset="0"/>
            </a:endParaRPr>
          </a:p>
        </p:txBody>
      </p:sp>
      <p:pic>
        <p:nvPicPr>
          <p:cNvPr id="4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0443" y="5741125"/>
            <a:ext cx="425884" cy="438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p:cNvSpPr txBox="1"/>
          <p:nvPr/>
        </p:nvSpPr>
        <p:spPr>
          <a:xfrm>
            <a:off x="2370907" y="5852160"/>
            <a:ext cx="5644494" cy="276999"/>
          </a:xfrm>
          <a:prstGeom prst="rect">
            <a:avLst/>
          </a:prstGeom>
          <a:noFill/>
        </p:spPr>
        <p:txBody>
          <a:bodyPr wrap="none" rtlCol="0">
            <a:spAutoFit/>
          </a:bodyPr>
          <a:lstStyle/>
          <a:p>
            <a:r>
              <a:rPr lang="en-US" altLang="zh-CN" sz="1200" dirty="0" smtClean="0">
                <a:latin typeface="Times New Roman" panose="02020603050405020304" pitchFamily="18" charset="0"/>
                <a:cs typeface="Times New Roman" panose="02020603050405020304" pitchFamily="18" charset="0"/>
              </a:rPr>
              <a:t>The model was accepted because expected SFS and observed SFS are perfectly matched.</a:t>
            </a:r>
            <a:endParaRPr lang="zh-CN"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79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12"/>
          <p:cNvSpPr txBox="1"/>
          <p:nvPr/>
        </p:nvSpPr>
        <p:spPr>
          <a:xfrm>
            <a:off x="902399" y="924549"/>
            <a:ext cx="7510081" cy="461665"/>
          </a:xfrm>
          <a:prstGeom prst="rect">
            <a:avLst/>
          </a:prstGeom>
          <a:noFill/>
        </p:spPr>
        <p:txBody>
          <a:bodyPr wrap="square" rtlCol="0">
            <a:spAutoFit/>
          </a:bodyPr>
          <a:lstStyle/>
          <a:p>
            <a:pPr algn="ctr"/>
            <a:r>
              <a:rPr lang="en-US" altLang="zh-CN" sz="2400" b="1" dirty="0">
                <a:latin typeface="Times New Roman" panose="02020603050405020304" pitchFamily="18" charset="0"/>
                <a:cs typeface="Times New Roman" panose="02020603050405020304" pitchFamily="18" charset="0"/>
              </a:rPr>
              <a:t>Fast infinitesimal time coalescent process (FitCoal</a:t>
            </a:r>
            <a:r>
              <a:rPr lang="en-US" altLang="zh-CN" sz="2400" b="1" dirty="0" smtClean="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p:txBody>
      </p:sp>
      <p:pic>
        <p:nvPicPr>
          <p:cNvPr id="7" name="图片 7"/>
          <p:cNvPicPr/>
          <p:nvPr/>
        </p:nvPicPr>
        <p:blipFill>
          <a:blip r:embed="rId2"/>
          <a:stretch>
            <a:fillRect/>
          </a:stretch>
        </p:blipFill>
        <p:spPr>
          <a:xfrm>
            <a:off x="591033" y="1834342"/>
            <a:ext cx="8084261" cy="3739433"/>
          </a:xfrm>
          <a:prstGeom prst="rect">
            <a:avLst/>
          </a:prstGeom>
        </p:spPr>
      </p:pic>
    </p:spTree>
    <p:extLst>
      <p:ext uri="{BB962C8B-B14F-4D97-AF65-F5344CB8AC3E}">
        <p14:creationId xmlns:p14="http://schemas.microsoft.com/office/powerpoint/2010/main" val="439867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2883271" y="2249089"/>
                <a:ext cx="3226332" cy="877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zh-CN" altLang="zh-CN" i="1">
                              <a:latin typeface="Cambria Math"/>
                            </a:rPr>
                          </m:ctrlPr>
                        </m:naryPr>
                        <m:sub>
                          <m:r>
                            <a:rPr lang="en-US" altLang="zh-CN" i="1">
                              <a:latin typeface="Cambria Math"/>
                            </a:rPr>
                            <m:t>𝑙</m:t>
                          </m:r>
                          <m:r>
                            <a:rPr lang="en-US" altLang="zh-CN" i="1">
                              <a:latin typeface="Cambria Math"/>
                            </a:rPr>
                            <m:t>=2</m:t>
                          </m:r>
                        </m:sub>
                        <m:sup>
                          <m:r>
                            <a:rPr lang="en-US" altLang="zh-CN" i="1">
                              <a:latin typeface="Cambria Math"/>
                            </a:rPr>
                            <m:t>𝑛</m:t>
                          </m:r>
                          <m:r>
                            <a:rPr lang="en-US" altLang="zh-CN" i="1">
                              <a:latin typeface="Cambria Math"/>
                            </a:rPr>
                            <m:t>−</m:t>
                          </m:r>
                          <m:r>
                            <a:rPr lang="en-US" altLang="zh-CN" i="1">
                              <a:latin typeface="Cambria Math"/>
                            </a:rPr>
                            <m:t>𝑖</m:t>
                          </m:r>
                          <m:r>
                            <a:rPr lang="en-US" altLang="zh-CN" i="1">
                              <a:latin typeface="Cambria Math"/>
                            </a:rPr>
                            <m:t>+1</m:t>
                          </m:r>
                        </m:sup>
                        <m:e>
                          <m:nary>
                            <m:naryPr>
                              <m:limLoc m:val="subSup"/>
                              <m:ctrlPr>
                                <a:rPr lang="zh-CN" altLang="zh-CN" i="1">
                                  <a:latin typeface="Cambria Math"/>
                                </a:rPr>
                              </m:ctrlPr>
                            </m:naryPr>
                            <m:sub>
                              <m:r>
                                <a:rPr lang="en-US" altLang="zh-CN" i="1">
                                  <a:latin typeface="Cambria Math"/>
                                </a:rPr>
                                <m:t>0</m:t>
                              </m:r>
                            </m:sub>
                            <m:sup>
                              <m:r>
                                <a:rPr lang="en-US" altLang="zh-CN" i="1">
                                  <a:latin typeface="Cambria Math"/>
                                </a:rPr>
                                <m:t>∞</m:t>
                              </m:r>
                            </m:sup>
                            <m:e>
                              <m:r>
                                <a:rPr lang="en-US" altLang="zh-CN" i="1">
                                  <a:latin typeface="Cambria Math"/>
                                </a:rPr>
                                <m:t>2</m:t>
                              </m:r>
                            </m:e>
                          </m:nary>
                        </m:e>
                      </m:nary>
                      <m:r>
                        <a:rPr lang="en-US" altLang="zh-CN" i="1">
                          <a:latin typeface="Cambria Math"/>
                        </a:rPr>
                        <m:t>𝑁</m:t>
                      </m:r>
                      <m:r>
                        <a:rPr lang="en-US" altLang="zh-CN" i="1">
                          <a:latin typeface="Cambria Math"/>
                        </a:rPr>
                        <m:t>(</m:t>
                      </m:r>
                      <m:r>
                        <a:rPr lang="en-US" altLang="zh-CN" i="1">
                          <a:latin typeface="Cambria Math"/>
                        </a:rPr>
                        <m:t>𝑡</m:t>
                      </m:r>
                      <m:r>
                        <a:rPr lang="en-US" altLang="zh-CN" i="1">
                          <a:latin typeface="Cambria Math"/>
                        </a:rPr>
                        <m:t>)</m:t>
                      </m:r>
                      <m:sSub>
                        <m:sSubPr>
                          <m:ctrlPr>
                            <a:rPr lang="zh-CN" altLang="zh-CN" i="1">
                              <a:latin typeface="Cambria Math"/>
                            </a:rPr>
                          </m:ctrlPr>
                        </m:sSubPr>
                        <m:e>
                          <m:r>
                            <a:rPr lang="en-US" altLang="zh-CN" i="1">
                              <a:latin typeface="Cambria Math"/>
                            </a:rPr>
                            <m:t>𝑝</m:t>
                          </m:r>
                        </m:e>
                        <m:sub>
                          <m:r>
                            <a:rPr lang="en-US" altLang="zh-CN" i="1">
                              <a:latin typeface="Cambria Math"/>
                            </a:rPr>
                            <m:t>𝑙</m:t>
                          </m:r>
                        </m:sub>
                      </m:sSub>
                      <m:r>
                        <a:rPr lang="en-US" altLang="zh-CN" i="1">
                          <a:latin typeface="Cambria Math"/>
                        </a:rPr>
                        <m:t>(</m:t>
                      </m:r>
                      <m:r>
                        <a:rPr lang="en-US" altLang="zh-CN" i="1">
                          <a:latin typeface="Cambria Math"/>
                        </a:rPr>
                        <m:t>𝑡</m:t>
                      </m:r>
                      <m:r>
                        <a:rPr lang="en-US" altLang="zh-CN" i="1">
                          <a:latin typeface="Cambria Math"/>
                        </a:rPr>
                        <m:t>)</m:t>
                      </m:r>
                      <m:r>
                        <a:rPr lang="en-US" altLang="zh-CN" i="1">
                          <a:latin typeface="Cambria Math"/>
                        </a:rPr>
                        <m:t>𝑙</m:t>
                      </m:r>
                      <m:r>
                        <m:rPr>
                          <m:sty m:val="p"/>
                        </m:rPr>
                        <a:rPr lang="en-US" altLang="zh-CN">
                          <a:latin typeface="Cambria Math"/>
                        </a:rPr>
                        <m:t>d</m:t>
                      </m:r>
                      <m:r>
                        <a:rPr lang="en-US" altLang="zh-CN" i="1">
                          <a:latin typeface="Cambria Math"/>
                        </a:rPr>
                        <m:t>𝑡</m:t>
                      </m:r>
                      <m:f>
                        <m:fPr>
                          <m:ctrlPr>
                            <a:rPr lang="zh-CN" altLang="zh-CN" i="1">
                              <a:latin typeface="Cambria Math"/>
                            </a:rPr>
                          </m:ctrlPr>
                        </m:fPr>
                        <m:num>
                          <m:d>
                            <m:dPr>
                              <m:ctrlPr>
                                <a:rPr lang="zh-CN" altLang="zh-CN" i="1">
                                  <a:latin typeface="Cambria Math"/>
                                </a:rPr>
                              </m:ctrlPr>
                            </m:dPr>
                            <m:e>
                              <m:f>
                                <m:fPr>
                                  <m:type m:val="noBar"/>
                                  <m:ctrlPr>
                                    <a:rPr lang="zh-CN" altLang="zh-CN" i="1">
                                      <a:latin typeface="Cambria Math"/>
                                    </a:rPr>
                                  </m:ctrlPr>
                                </m:fPr>
                                <m:num>
                                  <m:r>
                                    <a:rPr lang="en-US" altLang="zh-CN" i="1">
                                      <a:latin typeface="Cambria Math"/>
                                    </a:rPr>
                                    <m:t>𝑛</m:t>
                                  </m:r>
                                  <m:r>
                                    <a:rPr lang="en-US" altLang="zh-CN" i="1">
                                      <a:latin typeface="Cambria Math"/>
                                    </a:rPr>
                                    <m:t>−</m:t>
                                  </m:r>
                                  <m:r>
                                    <a:rPr lang="en-US" altLang="zh-CN" i="1">
                                      <a:latin typeface="Cambria Math"/>
                                    </a:rPr>
                                    <m:t>𝑖</m:t>
                                  </m:r>
                                  <m:r>
                                    <a:rPr lang="en-US" altLang="zh-CN" i="1">
                                      <a:latin typeface="Cambria Math"/>
                                    </a:rPr>
                                    <m:t>−1</m:t>
                                  </m:r>
                                </m:num>
                                <m:den>
                                  <m:r>
                                    <a:rPr lang="en-US" altLang="zh-CN" i="1">
                                      <a:latin typeface="Cambria Math"/>
                                    </a:rPr>
                                    <m:t>𝑙</m:t>
                                  </m:r>
                                  <m:r>
                                    <a:rPr lang="en-US" altLang="zh-CN" i="1">
                                      <a:latin typeface="Cambria Math"/>
                                    </a:rPr>
                                    <m:t>−2</m:t>
                                  </m:r>
                                </m:den>
                              </m:f>
                            </m:e>
                          </m:d>
                        </m:num>
                        <m:den>
                          <m:d>
                            <m:dPr>
                              <m:ctrlPr>
                                <a:rPr lang="zh-CN" altLang="zh-CN" i="1">
                                  <a:latin typeface="Cambria Math"/>
                                </a:rPr>
                              </m:ctrlPr>
                            </m:dPr>
                            <m:e>
                              <m:f>
                                <m:fPr>
                                  <m:type m:val="noBar"/>
                                  <m:ctrlPr>
                                    <a:rPr lang="zh-CN" altLang="zh-CN" i="1">
                                      <a:latin typeface="Cambria Math"/>
                                    </a:rPr>
                                  </m:ctrlPr>
                                </m:fPr>
                                <m:num>
                                  <m:r>
                                    <a:rPr lang="en-US" altLang="zh-CN" i="1">
                                      <a:latin typeface="Cambria Math"/>
                                    </a:rPr>
                                    <m:t>𝑛</m:t>
                                  </m:r>
                                  <m:r>
                                    <a:rPr lang="en-US" altLang="zh-CN" i="1">
                                      <a:latin typeface="Cambria Math"/>
                                    </a:rPr>
                                    <m:t>−1</m:t>
                                  </m:r>
                                </m:num>
                                <m:den>
                                  <m:r>
                                    <a:rPr lang="en-US" altLang="zh-CN" i="1">
                                      <a:latin typeface="Cambria Math"/>
                                    </a:rPr>
                                    <m:t>𝑙</m:t>
                                  </m:r>
                                  <m:r>
                                    <a:rPr lang="en-US" altLang="zh-CN" i="1">
                                      <a:latin typeface="Cambria Math"/>
                                    </a:rPr>
                                    <m:t>−1</m:t>
                                  </m:r>
                                </m:den>
                              </m:f>
                            </m:e>
                          </m:d>
                        </m:den>
                      </m:f>
                    </m:oMath>
                  </m:oMathPara>
                </a14:m>
                <a:endParaRPr lang="zh-CN" altLang="en-US" dirty="0"/>
              </a:p>
            </p:txBody>
          </p:sp>
        </mc:Choice>
        <mc:Fallback xmlns="">
          <p:sp>
            <p:nvSpPr>
              <p:cNvPr id="6" name="Rectangle 5"/>
              <p:cNvSpPr>
                <a:spLocks noRot="1" noChangeAspect="1" noMove="1" noResize="1" noEditPoints="1" noAdjustHandles="1" noChangeArrowheads="1" noChangeShapeType="1" noTextEdit="1"/>
              </p:cNvSpPr>
              <p:nvPr/>
            </p:nvSpPr>
            <p:spPr>
              <a:xfrm>
                <a:off x="2883271" y="2249089"/>
                <a:ext cx="3226332" cy="877997"/>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94116" y="1400730"/>
                <a:ext cx="5361789" cy="400110"/>
              </a:xfrm>
              <a:prstGeom prst="rect">
                <a:avLst/>
              </a:prstGeom>
            </p:spPr>
            <p:txBody>
              <a:bodyPr wrap="none">
                <a:spAutoFit/>
              </a:bodyPr>
              <a:lstStyle/>
              <a:p>
                <a:r>
                  <a:rPr lang="en-US" altLang="zh-CN" sz="2000" b="1" dirty="0">
                    <a:latin typeface="Times New Roman" panose="02020603050405020304" pitchFamily="18" charset="0"/>
                    <a:cs typeface="Times New Roman" panose="02020603050405020304" pitchFamily="18" charset="0"/>
                  </a:rPr>
                  <a:t>T</a:t>
                </a:r>
                <a:r>
                  <a:rPr lang="en-US" altLang="zh-CN" sz="2000" b="1" dirty="0" smtClean="0">
                    <a:latin typeface="Times New Roman" panose="02020603050405020304" pitchFamily="18" charset="0"/>
                    <a:cs typeface="Times New Roman" panose="02020603050405020304" pitchFamily="18" charset="0"/>
                  </a:rPr>
                  <a:t>he </a:t>
                </a:r>
                <a:r>
                  <a:rPr lang="en-US" altLang="zh-CN" sz="2000" b="1" dirty="0">
                    <a:latin typeface="Times New Roman" panose="02020603050405020304" pitchFamily="18" charset="0"/>
                    <a:cs typeface="Times New Roman" panose="02020603050405020304" pitchFamily="18" charset="0"/>
                  </a:rPr>
                  <a:t>expected branch length </a:t>
                </a:r>
                <a14:m>
                  <m:oMath xmlns:m="http://schemas.openxmlformats.org/officeDocument/2006/math">
                    <m:r>
                      <a:rPr lang="en-US" altLang="zh-CN" sz="2000" b="1" i="1">
                        <a:latin typeface="Cambria Math"/>
                      </a:rPr>
                      <m:t>𝑩</m:t>
                    </m:r>
                    <m:sSub>
                      <m:sSubPr>
                        <m:ctrlPr>
                          <a:rPr lang="zh-CN" altLang="zh-CN" sz="2000" b="1" i="1">
                            <a:latin typeface="Cambria Math"/>
                          </a:rPr>
                        </m:ctrlPr>
                      </m:sSubPr>
                      <m:e>
                        <m:r>
                          <a:rPr lang="en-US" altLang="zh-CN" sz="2000" b="1" i="1">
                            <a:latin typeface="Cambria Math"/>
                          </a:rPr>
                          <m:t>𝑳</m:t>
                        </m:r>
                      </m:e>
                      <m:sub>
                        <m:r>
                          <a:rPr lang="en-US" altLang="zh-CN" sz="2000" b="1" i="1">
                            <a:latin typeface="Cambria Math"/>
                          </a:rPr>
                          <m:t>𝒊</m:t>
                        </m:r>
                      </m:sub>
                    </m:sSub>
                    <m:r>
                      <a:rPr lang="en-US" altLang="zh-CN" sz="2000" b="1" i="1">
                        <a:latin typeface="Cambria Math"/>
                      </a:rPr>
                      <m:t>(</m:t>
                    </m:r>
                    <m:r>
                      <a:rPr lang="en-US" altLang="zh-CN" sz="2000" b="1" i="1">
                        <a:latin typeface="Cambria Math"/>
                      </a:rPr>
                      <m:t>𝑵</m:t>
                    </m:r>
                    <m:r>
                      <a:rPr lang="en-US" altLang="zh-CN" sz="2000" b="1" i="1">
                        <a:latin typeface="Cambria Math"/>
                      </a:rPr>
                      <m:t>(⋅))</m:t>
                    </m:r>
                  </m:oMath>
                </a14:m>
                <a:r>
                  <a:rPr lang="en-US" altLang="zh-CN" sz="2000" b="1" i="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of type </a:t>
                </a:r>
                <a14:m>
                  <m:oMath xmlns:m="http://schemas.openxmlformats.org/officeDocument/2006/math">
                    <m:r>
                      <a:rPr lang="en-US" altLang="zh-CN" sz="2000" b="1" i="1">
                        <a:latin typeface="Cambria Math"/>
                      </a:rPr>
                      <m:t>𝒊</m:t>
                    </m:r>
                  </m:oMath>
                </a14:m>
                <a:endParaRPr lang="zh-CN" altLang="en-US" sz="2000" b="1"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994116" y="1400730"/>
                <a:ext cx="5361789" cy="400110"/>
              </a:xfrm>
              <a:prstGeom prst="rect">
                <a:avLst/>
              </a:prstGeom>
              <a:blipFill rotWithShape="1">
                <a:blip r:embed="rId4"/>
                <a:stretch>
                  <a:fillRect l="-1136" t="-7692" b="-2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298409" y="3636220"/>
                <a:ext cx="7008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𝑁</m:t>
                      </m:r>
                      <m:r>
                        <a:rPr lang="en-US" altLang="zh-CN" i="1">
                          <a:latin typeface="Cambria Math"/>
                        </a:rPr>
                        <m:t>(</m:t>
                      </m:r>
                      <m:r>
                        <a:rPr lang="en-US" altLang="zh-CN" i="1">
                          <a:latin typeface="Cambria Math"/>
                        </a:rPr>
                        <m:t>𝑡</m:t>
                      </m:r>
                      <m:r>
                        <a:rPr lang="en-US" altLang="zh-CN" i="1">
                          <a:latin typeface="Cambria Math"/>
                        </a:rPr>
                        <m:t>)</m:t>
                      </m:r>
                    </m:oMath>
                  </m:oMathPara>
                </a14:m>
                <a:endParaRPr lang="zh-CN" altLang="en-US" dirty="0"/>
              </a:p>
            </p:txBody>
          </p:sp>
        </mc:Choice>
        <mc:Fallback xmlns="">
          <p:sp>
            <p:nvSpPr>
              <p:cNvPr id="8" name="Rectangle 7"/>
              <p:cNvSpPr>
                <a:spLocks noRot="1" noChangeAspect="1" noMove="1" noResize="1" noEditPoints="1" noAdjustHandles="1" noChangeArrowheads="1" noChangeShapeType="1" noTextEdit="1"/>
              </p:cNvSpPr>
              <p:nvPr/>
            </p:nvSpPr>
            <p:spPr>
              <a:xfrm>
                <a:off x="2298409" y="3636220"/>
                <a:ext cx="700896" cy="369332"/>
              </a:xfrm>
              <a:prstGeom prst="rect">
                <a:avLst/>
              </a:prstGeom>
              <a:blipFill rotWithShape="1">
                <a:blip r:embed="rId5"/>
                <a:stretch>
                  <a:fillRect b="-11475"/>
                </a:stretch>
              </a:blipFill>
            </p:spPr>
            <p:txBody>
              <a:bodyPr/>
              <a:lstStyle/>
              <a:p>
                <a:r>
                  <a:rPr lang="zh-CN" altLang="en-US">
                    <a:noFill/>
                  </a:rPr>
                  <a:t> </a:t>
                </a:r>
              </a:p>
            </p:txBody>
          </p:sp>
        </mc:Fallback>
      </mc:AlternateContent>
      <p:sp>
        <p:nvSpPr>
          <p:cNvPr id="9" name="TextBox 8"/>
          <p:cNvSpPr txBox="1"/>
          <p:nvPr/>
        </p:nvSpPr>
        <p:spPr>
          <a:xfrm>
            <a:off x="2837543" y="3519717"/>
            <a:ext cx="3841757" cy="1338828"/>
          </a:xfrm>
          <a:prstGeom prst="rect">
            <a:avLst/>
          </a:prstGeom>
          <a:noFill/>
        </p:spPr>
        <p:txBody>
          <a:bodyPr wrap="none" rtlCol="0">
            <a:spAutoFit/>
          </a:bodyPr>
          <a:lstStyle/>
          <a:p>
            <a:pPr>
              <a:lnSpc>
                <a:spcPct val="150000"/>
              </a:lnSpc>
            </a:pPr>
            <a:r>
              <a:rPr lang="en-US" altLang="zh-CN" dirty="0">
                <a:latin typeface="Times New Roman" panose="02020603050405020304" pitchFamily="18" charset="0"/>
                <a:cs typeface="Times New Roman" panose="02020603050405020304" pitchFamily="18" charset="0"/>
              </a:rPr>
              <a:t>: The effective population size at time </a:t>
            </a:r>
            <a:r>
              <a:rPr lang="en-US" altLang="zh-CN" i="1" dirty="0">
                <a:latin typeface="Times New Roman" panose="02020603050405020304" pitchFamily="18" charset="0"/>
                <a:cs typeface="Times New Roman" panose="02020603050405020304" pitchFamily="18" charset="0"/>
              </a:rPr>
              <a:t>t</a:t>
            </a:r>
            <a:endParaRPr lang="en-US" altLang="zh-CN" dirty="0" smtClean="0">
              <a:latin typeface="Times New Roman" panose="02020603050405020304" pitchFamily="18" charset="0"/>
              <a:cs typeface="Times New Roman" panose="02020603050405020304" pitchFamily="18" charset="0"/>
            </a:endParaRPr>
          </a:p>
          <a:p>
            <a:pPr>
              <a:lnSpc>
                <a:spcPct val="150000"/>
              </a:lnSpc>
            </a:pPr>
            <a:r>
              <a:rPr lang="en-US" altLang="zh-CN" dirty="0">
                <a:latin typeface="Times New Roman" panose="02020603050405020304" pitchFamily="18" charset="0"/>
                <a:cs typeface="Times New Roman" panose="02020603050405020304" pitchFamily="18" charset="0"/>
              </a:rPr>
              <a:t>: The probability of state </a:t>
            </a:r>
            <a:r>
              <a:rPr lang="en-US" altLang="zh-CN" i="1" dirty="0">
                <a:latin typeface="Times New Roman" panose="02020603050405020304" pitchFamily="18" charset="0"/>
                <a:cs typeface="Times New Roman" panose="02020603050405020304" pitchFamily="18" charset="0"/>
              </a:rPr>
              <a:t>l</a:t>
            </a:r>
            <a:r>
              <a:rPr lang="en-US" altLang="zh-CN" dirty="0">
                <a:latin typeface="Times New Roman" panose="02020603050405020304" pitchFamily="18" charset="0"/>
                <a:cs typeface="Times New Roman" panose="02020603050405020304" pitchFamily="18" charset="0"/>
              </a:rPr>
              <a:t> at time </a:t>
            </a:r>
            <a:r>
              <a:rPr lang="en-US" altLang="zh-CN" i="1" dirty="0" smtClean="0">
                <a:latin typeface="Times New Roman" panose="02020603050405020304" pitchFamily="18" charset="0"/>
                <a:cs typeface="Times New Roman" panose="02020603050405020304" pitchFamily="18" charset="0"/>
              </a:rPr>
              <a:t>t</a:t>
            </a:r>
            <a:endParaRPr lang="en-US" altLang="zh-CN" u="sng" dirty="0" smtClean="0">
              <a:latin typeface="Times New Roman" panose="02020603050405020304" pitchFamily="18" charset="0"/>
              <a:cs typeface="Times New Roman" panose="02020603050405020304" pitchFamily="18" charset="0"/>
            </a:endParaRPr>
          </a:p>
          <a:p>
            <a:pPr>
              <a:lnSpc>
                <a:spcPct val="150000"/>
              </a:lnSpc>
            </a:pPr>
            <a:r>
              <a:rPr lang="en-US" altLang="zh-CN" dirty="0" smtClean="0">
                <a:latin typeface="Times New Roman" panose="02020603050405020304" pitchFamily="18" charset="0"/>
                <a:cs typeface="Times New Roman" panose="02020603050405020304" pitchFamily="18" charset="0"/>
              </a:rPr>
              <a:t>: The number of chromosomes sampled</a:t>
            </a:r>
          </a:p>
        </p:txBody>
      </p:sp>
      <mc:AlternateContent xmlns:mc="http://schemas.openxmlformats.org/markup-compatibility/2006" xmlns:a14="http://schemas.microsoft.com/office/drawing/2010/main">
        <mc:Choice Requires="a14">
          <p:sp>
            <p:nvSpPr>
              <p:cNvPr id="10" name="Rectangle 9"/>
              <p:cNvSpPr/>
              <p:nvPr/>
            </p:nvSpPr>
            <p:spPr>
              <a:xfrm>
                <a:off x="2294863" y="3999081"/>
                <a:ext cx="7225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i="1">
                              <a:latin typeface="Cambria Math"/>
                            </a:rPr>
                          </m:ctrlPr>
                        </m:sSubPr>
                        <m:e>
                          <m:r>
                            <a:rPr lang="en-US" altLang="zh-CN" i="1">
                              <a:latin typeface="Cambria Math"/>
                            </a:rPr>
                            <m:t>𝑝</m:t>
                          </m:r>
                        </m:e>
                        <m:sub>
                          <m:r>
                            <a:rPr lang="en-US" altLang="zh-CN" i="1">
                              <a:latin typeface="Cambria Math"/>
                            </a:rPr>
                            <m:t>𝑙</m:t>
                          </m:r>
                        </m:sub>
                      </m:sSub>
                      <m:r>
                        <a:rPr lang="en-US" altLang="zh-CN" i="1">
                          <a:latin typeface="Cambria Math"/>
                        </a:rPr>
                        <m:t>(</m:t>
                      </m:r>
                      <m:r>
                        <a:rPr lang="en-US" altLang="zh-CN" i="1">
                          <a:latin typeface="Cambria Math"/>
                        </a:rPr>
                        <m:t>𝑡</m:t>
                      </m:r>
                      <m:r>
                        <a:rPr lang="en-US" altLang="zh-CN" i="1">
                          <a:latin typeface="Cambria Math"/>
                        </a:rPr>
                        <m:t>)</m:t>
                      </m:r>
                    </m:oMath>
                  </m:oMathPara>
                </a14:m>
                <a:endParaRPr lang="zh-CN" alt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294863" y="3999081"/>
                <a:ext cx="722505" cy="369332"/>
              </a:xfrm>
              <a:prstGeom prst="rect">
                <a:avLst/>
              </a:prstGeom>
              <a:blipFill rotWithShape="1">
                <a:blip r:embed="rId6"/>
                <a:stretch>
                  <a:fillRect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599446" y="4434506"/>
                <a:ext cx="3745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𝑛</m:t>
                      </m:r>
                    </m:oMath>
                  </m:oMathPara>
                </a14:m>
                <a:endParaRPr lang="zh-CN" alt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599446" y="4434506"/>
                <a:ext cx="374590" cy="369332"/>
              </a:xfrm>
              <a:prstGeom prst="rect">
                <a:avLst/>
              </a:prstGeom>
              <a:blipFill rotWithShape="1">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70272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1975" y="1292163"/>
            <a:ext cx="3470822" cy="400110"/>
          </a:xfrm>
          <a:prstGeom prst="rect">
            <a:avLst/>
          </a:prstGeom>
        </p:spPr>
        <p:txBody>
          <a:bodyPr wrap="none">
            <a:spAutoFit/>
          </a:bodyPr>
          <a:lstStyle/>
          <a:p>
            <a:r>
              <a:rPr lang="en-US" altLang="zh-CN" sz="2000" b="1" dirty="0">
                <a:latin typeface="Times New Roman" panose="02020603050405020304" pitchFamily="18" charset="0"/>
                <a:cs typeface="Times New Roman" panose="02020603050405020304" pitchFamily="18" charset="0"/>
              </a:rPr>
              <a:t>C</a:t>
            </a:r>
            <a:r>
              <a:rPr lang="en-US" altLang="zh-CN" sz="2000" b="1" dirty="0" smtClean="0">
                <a:latin typeface="Times New Roman" panose="02020603050405020304" pitchFamily="18" charset="0"/>
                <a:cs typeface="Times New Roman" panose="02020603050405020304" pitchFamily="18" charset="0"/>
              </a:rPr>
              <a:t>omposite </a:t>
            </a:r>
            <a:r>
              <a:rPr lang="en-US" altLang="zh-CN" sz="2000" b="1" dirty="0">
                <a:latin typeface="Times New Roman" panose="02020603050405020304" pitchFamily="18" charset="0"/>
                <a:cs typeface="Times New Roman" panose="02020603050405020304" pitchFamily="18" charset="0"/>
              </a:rPr>
              <a:t>likelihood function</a:t>
            </a:r>
            <a:endParaRPr lang="zh-CN" altLang="en-US" sz="20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147319" y="2199006"/>
                <a:ext cx="2733248" cy="8779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i="1">
                              <a:latin typeface="Cambria Math"/>
                            </a:rPr>
                          </m:ctrlPr>
                        </m:sSubPr>
                        <m:e>
                          <m:r>
                            <a:rPr lang="en-US" altLang="zh-CN" i="1">
                              <a:latin typeface="Cambria Math"/>
                            </a:rPr>
                            <m:t>𝐿</m:t>
                          </m:r>
                        </m:e>
                        <m:sub>
                          <m:r>
                            <a:rPr lang="en-US" altLang="zh-CN" i="1">
                              <a:latin typeface="Cambria Math"/>
                            </a:rPr>
                            <m:t>𝜇</m:t>
                          </m:r>
                          <m:r>
                            <a:rPr lang="en-US" altLang="zh-CN" i="1">
                              <a:latin typeface="Cambria Math"/>
                            </a:rPr>
                            <m:t>,</m:t>
                          </m:r>
                          <m:r>
                            <a:rPr lang="en-US" altLang="zh-CN" i="1">
                              <a:latin typeface="Cambria Math"/>
                            </a:rPr>
                            <m:t>𝜄</m:t>
                          </m:r>
                        </m:sub>
                      </m:sSub>
                      <m:r>
                        <a:rPr lang="en-US" altLang="zh-CN" i="1">
                          <a:latin typeface="Cambria Math"/>
                        </a:rPr>
                        <m:t>(</m:t>
                      </m:r>
                      <m:groupChr>
                        <m:groupChrPr>
                          <m:chr m:val="⃗"/>
                          <m:pos m:val="top"/>
                          <m:vertJc m:val="bot"/>
                          <m:ctrlPr>
                            <a:rPr lang="zh-CN" altLang="zh-CN" i="1">
                              <a:latin typeface="Cambria Math"/>
                            </a:rPr>
                          </m:ctrlPr>
                        </m:groupChrPr>
                        <m:e>
                          <m:r>
                            <a:rPr lang="en-US" altLang="zh-CN" i="1">
                              <a:latin typeface="Cambria Math"/>
                            </a:rPr>
                            <m:t>𝜉</m:t>
                          </m:r>
                        </m:e>
                      </m:groupChr>
                      <m:r>
                        <a:rPr lang="en-US" altLang="zh-CN" i="1">
                          <a:latin typeface="Cambria Math"/>
                        </a:rPr>
                        <m:t>,</m:t>
                      </m:r>
                      <m:r>
                        <a:rPr lang="en-US" altLang="zh-CN" i="1">
                          <a:latin typeface="Cambria Math"/>
                        </a:rPr>
                        <m:t>𝑁</m:t>
                      </m:r>
                      <m:r>
                        <a:rPr lang="en-US" altLang="zh-CN" i="1">
                          <a:latin typeface="Cambria Math"/>
                        </a:rPr>
                        <m:t>(⋅))=</m:t>
                      </m:r>
                      <m:nary>
                        <m:naryPr>
                          <m:chr m:val="∏"/>
                          <m:limLoc m:val="undOvr"/>
                          <m:ctrlPr>
                            <a:rPr lang="zh-CN" altLang="zh-CN" i="1">
                              <a:latin typeface="Cambria Math"/>
                            </a:rPr>
                          </m:ctrlPr>
                        </m:naryPr>
                        <m:sub>
                          <m:r>
                            <a:rPr lang="en-US" altLang="zh-CN" i="1">
                              <a:latin typeface="Cambria Math"/>
                            </a:rPr>
                            <m:t>𝑖</m:t>
                          </m:r>
                          <m:r>
                            <a:rPr lang="en-US" altLang="zh-CN" i="1">
                              <a:latin typeface="Cambria Math"/>
                            </a:rPr>
                            <m:t>=1</m:t>
                          </m:r>
                        </m:sub>
                        <m:sup>
                          <m:r>
                            <a:rPr lang="en-US" altLang="zh-CN" i="1">
                              <a:latin typeface="Cambria Math"/>
                            </a:rPr>
                            <m:t>𝑛</m:t>
                          </m:r>
                          <m:r>
                            <a:rPr lang="en-US" altLang="zh-CN" i="1">
                              <a:latin typeface="Cambria Math"/>
                            </a:rPr>
                            <m:t>−1</m:t>
                          </m:r>
                        </m:sup>
                        <m:e>
                          <m:f>
                            <m:fPr>
                              <m:ctrlPr>
                                <a:rPr lang="zh-CN" altLang="zh-CN" i="1">
                                  <a:latin typeface="Cambria Math"/>
                                </a:rPr>
                              </m:ctrlPr>
                            </m:fPr>
                            <m:num>
                              <m:sSubSup>
                                <m:sSubSupPr>
                                  <m:ctrlPr>
                                    <a:rPr lang="zh-CN" altLang="zh-CN" i="1">
                                      <a:latin typeface="Cambria Math"/>
                                    </a:rPr>
                                  </m:ctrlPr>
                                </m:sSubSupPr>
                                <m:e>
                                  <m:r>
                                    <a:rPr lang="en-US" altLang="zh-CN" i="1">
                                      <a:latin typeface="Cambria Math"/>
                                    </a:rPr>
                                    <m:t>𝜆</m:t>
                                  </m:r>
                                </m:e>
                                <m:sub>
                                  <m:r>
                                    <a:rPr lang="en-US" altLang="zh-CN" i="1">
                                      <a:latin typeface="Cambria Math"/>
                                    </a:rPr>
                                    <m:t>𝑖</m:t>
                                  </m:r>
                                </m:sub>
                                <m:sup>
                                  <m:sSub>
                                    <m:sSubPr>
                                      <m:ctrlPr>
                                        <a:rPr lang="zh-CN" altLang="zh-CN" i="1">
                                          <a:latin typeface="Cambria Math"/>
                                        </a:rPr>
                                      </m:ctrlPr>
                                    </m:sSubPr>
                                    <m:e>
                                      <m:r>
                                        <a:rPr lang="en-US" altLang="zh-CN" i="1">
                                          <a:latin typeface="Cambria Math"/>
                                        </a:rPr>
                                        <m:t>𝜉</m:t>
                                      </m:r>
                                    </m:e>
                                    <m:sub>
                                      <m:r>
                                        <a:rPr lang="en-US" altLang="zh-CN" i="1">
                                          <a:latin typeface="Cambria Math"/>
                                        </a:rPr>
                                        <m:t>𝑖</m:t>
                                      </m:r>
                                    </m:sub>
                                  </m:sSub>
                                </m:sup>
                              </m:sSubSup>
                              <m:sSup>
                                <m:sSupPr>
                                  <m:ctrlPr>
                                    <a:rPr lang="zh-CN" altLang="zh-CN" i="1">
                                      <a:latin typeface="Cambria Math"/>
                                    </a:rPr>
                                  </m:ctrlPr>
                                </m:sSupPr>
                                <m:e>
                                  <m:r>
                                    <a:rPr lang="en-US" altLang="zh-CN" i="1">
                                      <a:latin typeface="Cambria Math"/>
                                    </a:rPr>
                                    <m:t>𝑒</m:t>
                                  </m:r>
                                </m:e>
                                <m:sup>
                                  <m:r>
                                    <a:rPr lang="en-US" altLang="zh-CN" i="1">
                                      <a:latin typeface="Cambria Math"/>
                                    </a:rPr>
                                    <m:t>−</m:t>
                                  </m:r>
                                  <m:sSub>
                                    <m:sSubPr>
                                      <m:ctrlPr>
                                        <a:rPr lang="zh-CN" altLang="zh-CN" i="1">
                                          <a:latin typeface="Cambria Math"/>
                                        </a:rPr>
                                      </m:ctrlPr>
                                    </m:sSubPr>
                                    <m:e>
                                      <m:r>
                                        <a:rPr lang="en-US" altLang="zh-CN" i="1">
                                          <a:latin typeface="Cambria Math"/>
                                        </a:rPr>
                                        <m:t>𝜆</m:t>
                                      </m:r>
                                    </m:e>
                                    <m:sub>
                                      <m:r>
                                        <a:rPr lang="en-US" altLang="zh-CN" i="1">
                                          <a:latin typeface="Cambria Math"/>
                                        </a:rPr>
                                        <m:t>𝑖</m:t>
                                      </m:r>
                                    </m:sub>
                                  </m:sSub>
                                </m:sup>
                              </m:sSup>
                            </m:num>
                            <m:den>
                              <m:sSub>
                                <m:sSubPr>
                                  <m:ctrlPr>
                                    <a:rPr lang="zh-CN" altLang="zh-CN" i="1">
                                      <a:latin typeface="Cambria Math"/>
                                    </a:rPr>
                                  </m:ctrlPr>
                                </m:sSubPr>
                                <m:e>
                                  <m:r>
                                    <a:rPr lang="en-US" altLang="zh-CN" i="1">
                                      <a:latin typeface="Cambria Math"/>
                                    </a:rPr>
                                    <m:t>𝜉</m:t>
                                  </m:r>
                                </m:e>
                                <m:sub>
                                  <m:r>
                                    <a:rPr lang="en-US" altLang="zh-CN" i="1">
                                      <a:latin typeface="Cambria Math"/>
                                    </a:rPr>
                                    <m:t>𝑖</m:t>
                                  </m:r>
                                </m:sub>
                              </m:sSub>
                              <m:r>
                                <a:rPr lang="en-US" altLang="zh-CN" i="1">
                                  <a:latin typeface="Cambria Math"/>
                                </a:rPr>
                                <m:t>!</m:t>
                              </m:r>
                            </m:den>
                          </m:f>
                        </m:e>
                      </m:nary>
                    </m:oMath>
                  </m:oMathPara>
                </a14:m>
                <a:endParaRPr lang="zh-CN" altLang="en-US" dirty="0"/>
              </a:p>
            </p:txBody>
          </p:sp>
        </mc:Choice>
        <mc:Fallback xmlns="">
          <p:sp>
            <p:nvSpPr>
              <p:cNvPr id="7" name="Rectangle 6"/>
              <p:cNvSpPr>
                <a:spLocks noRot="1" noChangeAspect="1" noMove="1" noResize="1" noEditPoints="1" noAdjustHandles="1" noChangeArrowheads="1" noChangeShapeType="1" noTextEdit="1"/>
              </p:cNvSpPr>
              <p:nvPr/>
            </p:nvSpPr>
            <p:spPr>
              <a:xfrm>
                <a:off x="3147319" y="2199006"/>
                <a:ext cx="2733248" cy="877933"/>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15886" y="3548743"/>
                <a:ext cx="5818196" cy="2320764"/>
              </a:xfrm>
              <a:prstGeom prst="rect">
                <a:avLst/>
              </a:prstGeom>
              <a:noFill/>
            </p:spPr>
            <p:txBody>
              <a:bodyPr wrap="none" rtlCol="0">
                <a:spAutoFit/>
              </a:bodyPr>
              <a:lstStyle/>
              <a:p>
                <a:pPr>
                  <a:lnSpc>
                    <a:spcPct val="150000"/>
                  </a:lnSpc>
                </a:pPr>
                <a14:m>
                  <m:oMath xmlns:m="http://schemas.openxmlformats.org/officeDocument/2006/math">
                    <m:groupChr>
                      <m:groupChrPr>
                        <m:chr m:val="⃗"/>
                        <m:pos m:val="top"/>
                        <m:vertJc m:val="bot"/>
                        <m:ctrlPr>
                          <a:rPr lang="zh-CN" altLang="zh-CN" i="1" smtClean="0">
                            <a:latin typeface="Cambria Math"/>
                          </a:rPr>
                        </m:ctrlPr>
                      </m:groupChrPr>
                      <m:e>
                        <m:r>
                          <a:rPr lang="en-US" altLang="zh-CN" i="1">
                            <a:latin typeface="Cambria Math"/>
                          </a:rPr>
                          <m:t>𝜉</m:t>
                        </m:r>
                      </m:e>
                    </m:groupChr>
                    <m:r>
                      <a:rPr lang="en-US" altLang="zh-CN">
                        <a:latin typeface="Cambria Math"/>
                      </a:rPr>
                      <m:t>=(</m:t>
                    </m:r>
                    <m:sSub>
                      <m:sSubPr>
                        <m:ctrlPr>
                          <a:rPr lang="zh-CN" altLang="zh-CN" i="1">
                            <a:latin typeface="Cambria Math"/>
                          </a:rPr>
                        </m:ctrlPr>
                      </m:sSubPr>
                      <m:e>
                        <m:r>
                          <a:rPr lang="en-US" altLang="zh-CN" i="1">
                            <a:latin typeface="Cambria Math"/>
                          </a:rPr>
                          <m:t>𝜉</m:t>
                        </m:r>
                      </m:e>
                      <m:sub>
                        <m:r>
                          <a:rPr lang="en-US" altLang="zh-CN" i="1">
                            <a:latin typeface="Cambria Math"/>
                          </a:rPr>
                          <m:t>𝑖</m:t>
                        </m:r>
                      </m:sub>
                    </m:sSub>
                    <m:r>
                      <a:rPr lang="en-US" altLang="zh-CN">
                        <a:latin typeface="Cambria Math"/>
                      </a:rPr>
                      <m:t>)</m:t>
                    </m:r>
                  </m:oMath>
                </a14:m>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T</a:t>
                </a:r>
                <a:r>
                  <a:rPr lang="en-US" altLang="zh-CN" dirty="0" smtClean="0">
                    <a:latin typeface="Times New Roman" panose="02020603050405020304" pitchFamily="18" charset="0"/>
                    <a:cs typeface="Times New Roman" panose="02020603050405020304" pitchFamily="18" charset="0"/>
                  </a:rPr>
                  <a:t>he </a:t>
                </a:r>
                <a:r>
                  <a:rPr lang="en-US" altLang="zh-CN" dirty="0">
                    <a:latin typeface="Times New Roman" panose="02020603050405020304" pitchFamily="18" charset="0"/>
                    <a:cs typeface="Times New Roman" panose="02020603050405020304" pitchFamily="18" charset="0"/>
                  </a:rPr>
                  <a:t>observed </a:t>
                </a:r>
                <a:r>
                  <a:rPr lang="en-US" altLang="zh-CN" dirty="0" smtClean="0">
                    <a:latin typeface="Times New Roman" panose="02020603050405020304" pitchFamily="18" charset="0"/>
                    <a:cs typeface="Times New Roman" panose="02020603050405020304" pitchFamily="18" charset="0"/>
                  </a:rPr>
                  <a:t>site frequency spectrum</a:t>
                </a:r>
              </a:p>
              <a:p>
                <a:pPr>
                  <a:lnSpc>
                    <a:spcPct val="150000"/>
                  </a:lnSpc>
                </a:pPr>
                <a14:m>
                  <m:oMath xmlns:m="http://schemas.openxmlformats.org/officeDocument/2006/math">
                    <m:sSub>
                      <m:sSubPr>
                        <m:ctrlPr>
                          <a:rPr lang="zh-CN" altLang="zh-CN" i="1">
                            <a:latin typeface="Cambria Math"/>
                          </a:rPr>
                        </m:ctrlPr>
                      </m:sSubPr>
                      <m:e>
                        <m:r>
                          <a:rPr lang="en-US" altLang="zh-CN" i="1">
                            <a:latin typeface="Cambria Math"/>
                          </a:rPr>
                          <m:t>𝜉</m:t>
                        </m:r>
                      </m:e>
                      <m:sub>
                        <m:r>
                          <a:rPr lang="en-US" altLang="zh-CN" i="1">
                            <a:latin typeface="Cambria Math"/>
                          </a:rPr>
                          <m:t>𝑖</m:t>
                        </m:r>
                      </m:sub>
                    </m:sSub>
                  </m:oMath>
                </a14:m>
                <a:r>
                  <a:rPr lang="en-US" altLang="zh-CN" dirty="0" smtClean="0"/>
                  <a:t> </a:t>
                </a:r>
                <a:r>
                  <a:rPr lang="en-US" altLang="zh-CN" dirty="0" smtClean="0">
                    <a:latin typeface="Times New Roman" panose="02020603050405020304" pitchFamily="18" charset="0"/>
                    <a:cs typeface="Times New Roman" panose="02020603050405020304" pitchFamily="18" charset="0"/>
                  </a:rPr>
                  <a:t>: The </a:t>
                </a:r>
                <a:r>
                  <a:rPr lang="en-US" altLang="zh-CN" dirty="0">
                    <a:latin typeface="Times New Roman" panose="02020603050405020304" pitchFamily="18" charset="0"/>
                    <a:cs typeface="Times New Roman" panose="02020603050405020304" pitchFamily="18" charset="0"/>
                  </a:rPr>
                  <a:t>number of mutations of the same size </a:t>
                </a:r>
                <a:r>
                  <a:rPr lang="en-US" altLang="zh-CN" i="1" dirty="0" err="1">
                    <a:latin typeface="Times New Roman" panose="02020603050405020304" pitchFamily="18" charset="0"/>
                    <a:cs typeface="Times New Roman" panose="02020603050405020304" pitchFamily="18" charset="0"/>
                  </a:rPr>
                  <a:t>i</a:t>
                </a:r>
                <a:r>
                  <a:rPr lang="en-US" altLang="zh-CN" dirty="0">
                    <a:latin typeface="Times New Roman" panose="02020603050405020304" pitchFamily="18" charset="0"/>
                    <a:cs typeface="Times New Roman" panose="02020603050405020304" pitchFamily="18" charset="0"/>
                  </a:rPr>
                  <a:t> in the </a:t>
                </a:r>
                <a:r>
                  <a:rPr lang="en-US" altLang="zh-CN" dirty="0" smtClean="0">
                    <a:latin typeface="Times New Roman" panose="02020603050405020304" pitchFamily="18" charset="0"/>
                    <a:cs typeface="Times New Roman" panose="02020603050405020304" pitchFamily="18" charset="0"/>
                  </a:rPr>
                  <a:t>sample</a:t>
                </a:r>
              </a:p>
              <a:p>
                <a:pPr>
                  <a:lnSpc>
                    <a:spcPct val="150000"/>
                  </a:lnSpc>
                </a:pPr>
                <a14:m>
                  <m:oMath xmlns:m="http://schemas.openxmlformats.org/officeDocument/2006/math">
                    <m:r>
                      <a:rPr lang="en-US" altLang="zh-CN" i="1">
                        <a:latin typeface="Cambria Math"/>
                      </a:rPr>
                      <m:t>𝑁</m:t>
                    </m:r>
                    <m:d>
                      <m:dPr>
                        <m:ctrlPr>
                          <a:rPr lang="en-US" altLang="zh-CN" i="1">
                            <a:latin typeface="Cambria Math"/>
                          </a:rPr>
                        </m:ctrlPr>
                      </m:dPr>
                      <m:e>
                        <m:r>
                          <a:rPr lang="en-US" altLang="zh-CN" i="1">
                            <a:latin typeface="Cambria Math"/>
                          </a:rPr>
                          <m:t>⋅</m:t>
                        </m:r>
                      </m:e>
                    </m:d>
                  </m:oMath>
                </a14:m>
                <a:r>
                  <a:rPr lang="en-US" altLang="zh-CN" dirty="0" smtClean="0">
                    <a:latin typeface="Times New Roman" panose="02020603050405020304" pitchFamily="18" charset="0"/>
                    <a:cs typeface="Times New Roman" panose="02020603050405020304" pitchFamily="18" charset="0"/>
                  </a:rPr>
                  <a:t>: The population size history</a:t>
                </a:r>
              </a:p>
              <a:p>
                <a:pPr>
                  <a:lnSpc>
                    <a:spcPct val="150000"/>
                  </a:lnSpc>
                </a:pPr>
                <a14:m>
                  <m:oMath xmlns:m="http://schemas.openxmlformats.org/officeDocument/2006/math">
                    <m:sSub>
                      <m:sSubPr>
                        <m:ctrlPr>
                          <a:rPr lang="zh-CN" altLang="zh-CN" i="1">
                            <a:latin typeface="Cambria Math"/>
                          </a:rPr>
                        </m:ctrlPr>
                      </m:sSubPr>
                      <m:e>
                        <m:r>
                          <a:rPr lang="en-US" altLang="zh-CN" i="1">
                            <a:latin typeface="Cambria Math"/>
                          </a:rPr>
                          <m:t>𝜆</m:t>
                        </m:r>
                      </m:e>
                      <m:sub>
                        <m:r>
                          <a:rPr lang="en-US" altLang="zh-CN" i="1">
                            <a:latin typeface="Cambria Math"/>
                          </a:rPr>
                          <m:t>𝑖</m:t>
                        </m:r>
                      </m:sub>
                    </m:sSub>
                  </m:oMath>
                </a14:m>
                <a:r>
                  <a:rPr lang="zh-CN" altLang="en-US"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t>
                </a:r>
                <a14:m>
                  <m:oMath xmlns:m="http://schemas.openxmlformats.org/officeDocument/2006/math">
                    <m:r>
                      <a:rPr lang="en-US" altLang="zh-CN" i="1">
                        <a:latin typeface="Cambria Math"/>
                      </a:rPr>
                      <m:t>𝜇</m:t>
                    </m:r>
                    <m:r>
                      <m:rPr>
                        <m:sty m:val="p"/>
                      </m:rPr>
                      <a:rPr lang="en-US" altLang="zh-CN">
                        <a:latin typeface="Cambria Math"/>
                      </a:rPr>
                      <m:t>σ</m:t>
                    </m:r>
                    <m:r>
                      <a:rPr lang="en-US" altLang="zh-CN" i="1">
                        <a:latin typeface="Cambria Math"/>
                      </a:rPr>
                      <m:t>𝐵</m:t>
                    </m:r>
                    <m:sSub>
                      <m:sSubPr>
                        <m:ctrlPr>
                          <a:rPr lang="zh-CN" altLang="zh-CN" i="1">
                            <a:latin typeface="Cambria Math"/>
                          </a:rPr>
                        </m:ctrlPr>
                      </m:sSubPr>
                      <m:e>
                        <m:r>
                          <a:rPr lang="en-US" altLang="zh-CN" i="1">
                            <a:latin typeface="Cambria Math"/>
                          </a:rPr>
                          <m:t>𝐿</m:t>
                        </m:r>
                      </m:e>
                      <m:sub>
                        <m:r>
                          <a:rPr lang="en-US" altLang="zh-CN" i="1">
                            <a:latin typeface="Cambria Math"/>
                          </a:rPr>
                          <m:t>𝑖</m:t>
                        </m:r>
                      </m:sub>
                    </m:sSub>
                    <m:r>
                      <a:rPr lang="en-US" altLang="zh-CN">
                        <a:latin typeface="Cambria Math"/>
                      </a:rPr>
                      <m:t>(</m:t>
                    </m:r>
                    <m:r>
                      <a:rPr lang="en-US" altLang="zh-CN" i="1">
                        <a:latin typeface="Cambria Math"/>
                      </a:rPr>
                      <m:t>𝑁</m:t>
                    </m:r>
                    <m:r>
                      <a:rPr lang="en-US" altLang="zh-CN">
                        <a:latin typeface="Cambria Math"/>
                      </a:rPr>
                      <m:t>(⋅))</m:t>
                    </m:r>
                  </m:oMath>
                </a14:m>
                <a:endParaRPr lang="en-US" altLang="zh-CN" dirty="0" smtClean="0">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r>
                      <m:rPr>
                        <m:sty m:val="p"/>
                      </m:rPr>
                      <a:rPr lang="en-US" altLang="zh-CN" smtClean="0">
                        <a:latin typeface="Cambria Math"/>
                      </a:rPr>
                      <m:t>σ</m:t>
                    </m:r>
                  </m:oMath>
                </a14:m>
                <a:r>
                  <a:rPr lang="en-US" altLang="zh-CN" dirty="0" smtClean="0">
                    <a:latin typeface="Times New Roman" panose="02020603050405020304" pitchFamily="18" charset="0"/>
                    <a:cs typeface="Times New Roman" panose="02020603050405020304" pitchFamily="18" charset="0"/>
                  </a:rPr>
                  <a:t>: The length of sequences</a:t>
                </a:r>
                <a:endParaRPr lang="zh-CN" altLang="en-US"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915886" y="3548743"/>
                <a:ext cx="5818196" cy="2320764"/>
              </a:xfrm>
              <a:prstGeom prst="rect">
                <a:avLst/>
              </a:prstGeom>
              <a:blipFill rotWithShape="1">
                <a:blip r:embed="rId4"/>
                <a:stretch>
                  <a:fillRect l="-209" r="-2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10634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43" y="1653757"/>
            <a:ext cx="4056743" cy="3636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737" y="1582060"/>
            <a:ext cx="3437428" cy="37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46514" y="5225148"/>
            <a:ext cx="266893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Time (thousand years ago)</a:t>
            </a:r>
            <a:endParaRPr lang="zh-CN" alt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566227" y="5225149"/>
            <a:ext cx="266893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Time (thousand years ago)</a:t>
            </a:r>
            <a:endParaRPr lang="zh-CN" altLang="en-US" dirty="0">
              <a:latin typeface="Times New Roman" panose="02020603050405020304" pitchFamily="18" charset="0"/>
              <a:cs typeface="Times New Roman" panose="02020603050405020304" pitchFamily="18" charset="0"/>
            </a:endParaRPr>
          </a:p>
        </p:txBody>
      </p:sp>
      <p:sp>
        <p:nvSpPr>
          <p:cNvPr id="10" name="Rectangle 9"/>
          <p:cNvSpPr/>
          <p:nvPr/>
        </p:nvSpPr>
        <p:spPr>
          <a:xfrm>
            <a:off x="1400628" y="1640119"/>
            <a:ext cx="304800" cy="319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p:cNvSpPr/>
          <p:nvPr/>
        </p:nvSpPr>
        <p:spPr>
          <a:xfrm>
            <a:off x="4992913" y="1676405"/>
            <a:ext cx="304800" cy="319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543" y="5882594"/>
            <a:ext cx="1253333" cy="27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0300" y="5878999"/>
            <a:ext cx="933333" cy="28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5562" y="5852920"/>
            <a:ext cx="899048" cy="31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8712" y="5898051"/>
            <a:ext cx="1451428" cy="27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69311" y="5893218"/>
            <a:ext cx="948572" cy="25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420368" y="774192"/>
            <a:ext cx="6917278" cy="646331"/>
          </a:xfrm>
          <a:prstGeom prst="rect">
            <a:avLst/>
          </a:prstGeom>
          <a:noFill/>
        </p:spPr>
        <p:txBody>
          <a:bodyPr wrap="none" rtlCol="0">
            <a:spAutoFit/>
          </a:bodyPr>
          <a:lstStyle/>
          <a:p>
            <a:pPr algn="ctr"/>
            <a:r>
              <a:rPr lang="en-US" altLang="zh-CN" b="1" dirty="0">
                <a:solidFill>
                  <a:srgbClr val="0000FF"/>
                </a:solidFill>
                <a:latin typeface="Times New Roman" panose="02020603050405020304" pitchFamily="18" charset="0"/>
                <a:cs typeface="Times New Roman" panose="02020603050405020304" pitchFamily="18" charset="0"/>
              </a:rPr>
              <a:t>Population size histories inferred by </a:t>
            </a:r>
            <a:endParaRPr lang="en-US" altLang="zh-CN" b="1" dirty="0" smtClean="0">
              <a:solidFill>
                <a:srgbClr val="0000FF"/>
              </a:solidFill>
              <a:latin typeface="Times New Roman" panose="02020603050405020304" pitchFamily="18" charset="0"/>
              <a:cs typeface="Times New Roman" panose="02020603050405020304" pitchFamily="18" charset="0"/>
            </a:endParaRPr>
          </a:p>
          <a:p>
            <a:pPr algn="ctr"/>
            <a:r>
              <a:rPr lang="en-US" altLang="zh-CN" b="1" dirty="0" smtClean="0">
                <a:solidFill>
                  <a:srgbClr val="0000FF"/>
                </a:solidFill>
                <a:latin typeface="Times New Roman" panose="02020603050405020304" pitchFamily="18" charset="0"/>
                <a:cs typeface="Times New Roman" panose="02020603050405020304" pitchFamily="18" charset="0"/>
              </a:rPr>
              <a:t>FitCoal</a:t>
            </a:r>
            <a:r>
              <a:rPr lang="en-US" altLang="zh-CN" b="1" dirty="0">
                <a:solidFill>
                  <a:srgbClr val="0000FF"/>
                </a:solidFill>
                <a:latin typeface="Times New Roman" panose="02020603050405020304" pitchFamily="18" charset="0"/>
                <a:cs typeface="Times New Roman" panose="02020603050405020304" pitchFamily="18" charset="0"/>
              </a:rPr>
              <a:t>, PSMC, Stairway Plot, and SMC++ using simulated samples</a:t>
            </a:r>
            <a:endParaRPr lang="zh-CN" altLang="en-US" b="1"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93473" y="6160167"/>
            <a:ext cx="1619354" cy="246221"/>
          </a:xfrm>
          <a:prstGeom prst="rect">
            <a:avLst/>
          </a:prstGeom>
          <a:noFill/>
        </p:spPr>
        <p:txBody>
          <a:bodyPr wrap="none" rtlCol="0">
            <a:spAutoFit/>
          </a:bodyPr>
          <a:lstStyle/>
          <a:p>
            <a:r>
              <a:rPr lang="en-US" altLang="zh-CN" sz="1000" dirty="0" smtClean="0">
                <a:latin typeface="Times New Roman" panose="02020603050405020304" pitchFamily="18" charset="0"/>
                <a:cs typeface="Times New Roman" panose="02020603050405020304" pitchFamily="18" charset="0"/>
              </a:rPr>
              <a:t>Li &amp; Durbin (2011) </a:t>
            </a:r>
            <a:r>
              <a:rPr lang="en-US" altLang="zh-CN" sz="1000" b="1" i="1" dirty="0">
                <a:latin typeface="Times New Roman" panose="02020603050405020304" pitchFamily="18" charset="0"/>
                <a:cs typeface="Times New Roman" panose="02020603050405020304" pitchFamily="18" charset="0"/>
              </a:rPr>
              <a:t>Nature</a:t>
            </a:r>
            <a:endParaRPr lang="zh-CN" altLang="en-US" sz="1000" b="1"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232457" y="6162840"/>
            <a:ext cx="1846980" cy="246221"/>
          </a:xfrm>
          <a:prstGeom prst="rect">
            <a:avLst/>
          </a:prstGeom>
          <a:noFill/>
        </p:spPr>
        <p:txBody>
          <a:bodyPr wrap="none" rtlCol="0">
            <a:spAutoFit/>
          </a:bodyPr>
          <a:lstStyle/>
          <a:p>
            <a:r>
              <a:rPr lang="en-US" altLang="zh-CN" sz="1000" dirty="0" smtClean="0">
                <a:latin typeface="Times New Roman" panose="02020603050405020304" pitchFamily="18" charset="0"/>
                <a:cs typeface="Times New Roman" panose="02020603050405020304" pitchFamily="18" charset="0"/>
              </a:rPr>
              <a:t>Liu &amp; Fu (2015) </a:t>
            </a:r>
            <a:r>
              <a:rPr lang="en-US" altLang="zh-CN" sz="1000" b="1" i="1" dirty="0">
                <a:latin typeface="Times New Roman" panose="02020603050405020304" pitchFamily="18" charset="0"/>
                <a:cs typeface="Times New Roman" panose="02020603050405020304" pitchFamily="18" charset="0"/>
              </a:rPr>
              <a:t>Nature Genet </a:t>
            </a:r>
            <a:endParaRPr lang="en-US" altLang="zh-CN" sz="1000" b="1" i="1" dirty="0" smtClean="0">
              <a:latin typeface="Times New Roman" panose="02020603050405020304" pitchFamily="18" charset="0"/>
              <a:cs typeface="Times New Roman" panose="02020603050405020304" pitchFamily="18" charset="0"/>
            </a:endParaRPr>
          </a:p>
        </p:txBody>
      </p:sp>
      <p:sp>
        <p:nvSpPr>
          <p:cNvPr id="21" name="Rectangle 20"/>
          <p:cNvSpPr/>
          <p:nvPr/>
        </p:nvSpPr>
        <p:spPr>
          <a:xfrm>
            <a:off x="6983216" y="6166731"/>
            <a:ext cx="2056973" cy="246221"/>
          </a:xfrm>
          <a:prstGeom prst="rect">
            <a:avLst/>
          </a:prstGeom>
        </p:spPr>
        <p:txBody>
          <a:bodyPr wrap="none">
            <a:spAutoFit/>
          </a:bodyPr>
          <a:lstStyle/>
          <a:p>
            <a:r>
              <a:rPr lang="en-US" altLang="zh-CN" sz="1000" dirty="0">
                <a:solidFill>
                  <a:prstClr val="black"/>
                </a:solidFill>
                <a:latin typeface="Times New Roman" panose="02020603050405020304" pitchFamily="18" charset="0"/>
                <a:cs typeface="Times New Roman" panose="02020603050405020304" pitchFamily="18" charset="0"/>
              </a:rPr>
              <a:t>Terhorst et al. (2017) </a:t>
            </a:r>
            <a:r>
              <a:rPr lang="en-US" altLang="zh-CN" sz="1000" b="1" i="1" dirty="0">
                <a:solidFill>
                  <a:prstClr val="black"/>
                </a:solidFill>
                <a:latin typeface="Times New Roman" panose="02020603050405020304" pitchFamily="18" charset="0"/>
                <a:cs typeface="Times New Roman" panose="02020603050405020304" pitchFamily="18" charset="0"/>
              </a:rPr>
              <a:t>Nature Genet</a:t>
            </a:r>
            <a:endParaRPr lang="zh-CN" altLang="en-US" b="1" i="1" dirty="0"/>
          </a:p>
        </p:txBody>
      </p:sp>
    </p:spTree>
    <p:extLst>
      <p:ext uri="{BB962C8B-B14F-4D97-AF65-F5344CB8AC3E}">
        <p14:creationId xmlns:p14="http://schemas.microsoft.com/office/powerpoint/2010/main" val="2836073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p:cNvSpPr txBox="1"/>
          <p:nvPr/>
        </p:nvSpPr>
        <p:spPr>
          <a:xfrm>
            <a:off x="1438744" y="1401253"/>
            <a:ext cx="5347410" cy="1323439"/>
          </a:xfrm>
          <a:prstGeom prst="rect">
            <a:avLst/>
          </a:prstGeom>
          <a:noFill/>
        </p:spPr>
        <p:txBody>
          <a:bodyPr wrap="square" rtlCol="0">
            <a:spAutoFit/>
          </a:bodyPr>
          <a:lstStyle/>
          <a:p>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1000 Genomes Project (1000GP</a:t>
            </a:r>
            <a:r>
              <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rPr>
              <a:t>)</a:t>
            </a:r>
          </a:p>
          <a:p>
            <a:endPar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7 African populations, and 19 non-African populations</a:t>
            </a:r>
          </a:p>
          <a:p>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172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226</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genomic sequences per population</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Low coverage in non-coding regions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5X)</a:t>
            </a:r>
          </a:p>
        </p:txBody>
      </p:sp>
      <p:sp>
        <p:nvSpPr>
          <p:cNvPr id="7" name="文本框 7"/>
          <p:cNvSpPr txBox="1"/>
          <p:nvPr/>
        </p:nvSpPr>
        <p:spPr>
          <a:xfrm>
            <a:off x="1698172" y="797960"/>
            <a:ext cx="5793377" cy="461665"/>
          </a:xfrm>
          <a:prstGeom prst="rect">
            <a:avLst/>
          </a:prstGeom>
          <a:noFill/>
        </p:spPr>
        <p:txBody>
          <a:bodyPr wrap="square" rtlCol="0">
            <a:spAutoFit/>
          </a:bodyPr>
          <a:lstStyle/>
          <a:p>
            <a:pPr algn="ctr"/>
            <a:r>
              <a:rPr lang="en-US" altLang="zh-CN" sz="24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Public population genomic data set (1)</a:t>
            </a:r>
            <a:endPar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15"/>
          <p:cNvSpPr/>
          <p:nvPr/>
        </p:nvSpPr>
        <p:spPr>
          <a:xfrm>
            <a:off x="4203178" y="6177927"/>
            <a:ext cx="3525324" cy="246221"/>
          </a:xfrm>
          <a:prstGeom prst="rect">
            <a:avLst/>
          </a:prstGeom>
        </p:spPr>
        <p:txBody>
          <a:bodyPr wrap="none">
            <a:spAutoFit/>
          </a:bodyPr>
          <a:lstStyle/>
          <a:p>
            <a:r>
              <a:rPr lang="en-US" altLang="zh-CN" sz="1000" dirty="0" smtClean="0">
                <a:latin typeface="Times New Roman" panose="02020603050405020304" pitchFamily="18" charset="0"/>
                <a:cs typeface="Times New Roman" panose="02020603050405020304" pitchFamily="18" charset="0"/>
              </a:rPr>
              <a:t>Sampling locations </a:t>
            </a:r>
            <a:r>
              <a:rPr lang="en-US" altLang="zh-CN" sz="1000" dirty="0">
                <a:latin typeface="Times New Roman" panose="02020603050405020304" pitchFamily="18" charset="0"/>
                <a:cs typeface="Times New Roman" panose="02020603050405020304" pitchFamily="18" charset="0"/>
              </a:rPr>
              <a:t>adopted </a:t>
            </a:r>
            <a:r>
              <a:rPr lang="en-US" altLang="zh-CN" sz="1000" dirty="0" smtClean="0">
                <a:latin typeface="Times New Roman" panose="02020603050405020304" pitchFamily="18" charset="0"/>
                <a:cs typeface="Times New Roman" panose="02020603050405020304" pitchFamily="18" charset="0"/>
              </a:rPr>
              <a:t>from </a:t>
            </a:r>
            <a:r>
              <a:rPr lang="en-US" altLang="zh-CN" sz="1000" dirty="0" err="1" smtClean="0">
                <a:latin typeface="Times New Roman" panose="02020603050405020304" pitchFamily="18" charset="0"/>
                <a:cs typeface="Times New Roman" panose="02020603050405020304" pitchFamily="18" charset="0"/>
              </a:rPr>
              <a:t>Altshuler</a:t>
            </a:r>
            <a:r>
              <a:rPr lang="en-US" altLang="zh-CN" sz="1000" dirty="0">
                <a:latin typeface="Times New Roman" panose="02020603050405020304" pitchFamily="18" charset="0"/>
                <a:cs typeface="Times New Roman" panose="02020603050405020304" pitchFamily="18" charset="0"/>
              </a:rPr>
              <a:t>, et </a:t>
            </a:r>
            <a:r>
              <a:rPr lang="en-US" altLang="zh-CN" sz="1000" dirty="0" smtClean="0">
                <a:latin typeface="Times New Roman" panose="02020603050405020304" pitchFamily="18" charset="0"/>
                <a:cs typeface="Times New Roman" panose="02020603050405020304" pitchFamily="18" charset="0"/>
              </a:rPr>
              <a:t>al</a:t>
            </a:r>
            <a:r>
              <a:rPr lang="en-US" altLang="zh-CN" sz="1000" dirty="0">
                <a:latin typeface="Times New Roman" panose="02020603050405020304" pitchFamily="18" charset="0"/>
                <a:cs typeface="Times New Roman" panose="02020603050405020304" pitchFamily="18" charset="0"/>
              </a:rPr>
              <a:t>. (</a:t>
            </a:r>
            <a:r>
              <a:rPr lang="en-US" altLang="zh-CN" sz="1000" dirty="0" smtClean="0">
                <a:latin typeface="Times New Roman" panose="02020603050405020304" pitchFamily="18" charset="0"/>
                <a:cs typeface="Times New Roman" panose="02020603050405020304" pitchFamily="18" charset="0"/>
              </a:rPr>
              <a:t>2015) </a:t>
            </a:r>
            <a:r>
              <a:rPr lang="en-US" altLang="zh-CN" sz="1000" b="1" i="1" dirty="0" smtClean="0">
                <a:latin typeface="Times New Roman" panose="02020603050405020304" pitchFamily="18" charset="0"/>
                <a:cs typeface="Times New Roman" panose="02020603050405020304" pitchFamily="18" charset="0"/>
              </a:rPr>
              <a:t>Nature</a:t>
            </a:r>
            <a:r>
              <a:rPr lang="en-US" altLang="zh-CN" sz="1000" dirty="0" smtClean="0">
                <a:latin typeface="Times New Roman" panose="02020603050405020304" pitchFamily="18" charset="0"/>
                <a:cs typeface="Times New Roman" panose="02020603050405020304" pitchFamily="18" charset="0"/>
              </a:rPr>
              <a:t> </a:t>
            </a:r>
            <a:endParaRPr lang="zh-CN" altLang="en-US" sz="1000" dirty="0">
              <a:latin typeface="Times New Roman" panose="02020603050405020304" pitchFamily="18" charset="0"/>
              <a:cs typeface="Times New Roman" panose="02020603050405020304" pitchFamily="18" charset="0"/>
            </a:endParaRPr>
          </a:p>
        </p:txBody>
      </p:sp>
      <p:grpSp>
        <p:nvGrpSpPr>
          <p:cNvPr id="41" name="Group 40"/>
          <p:cNvGrpSpPr/>
          <p:nvPr/>
        </p:nvGrpSpPr>
        <p:grpSpPr>
          <a:xfrm>
            <a:off x="1282535" y="2933206"/>
            <a:ext cx="6637891" cy="3233757"/>
            <a:chOff x="1282535" y="2933206"/>
            <a:chExt cx="6637891" cy="3233757"/>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535" y="2933206"/>
              <a:ext cx="6637891" cy="3233757"/>
            </a:xfrm>
            <a:prstGeom prst="rect">
              <a:avLst/>
            </a:prstGeom>
          </p:spPr>
        </p:pic>
        <p:sp>
          <p:nvSpPr>
            <p:cNvPr id="13" name="Oval 12"/>
            <p:cNvSpPr/>
            <p:nvPr/>
          </p:nvSpPr>
          <p:spPr>
            <a:xfrm>
              <a:off x="2357252" y="4661065"/>
              <a:ext cx="130628" cy="13062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13"/>
            <p:cNvSpPr/>
            <p:nvPr/>
          </p:nvSpPr>
          <p:spPr>
            <a:xfrm>
              <a:off x="1969325" y="4344390"/>
              <a:ext cx="130628" cy="13062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14"/>
            <p:cNvSpPr/>
            <p:nvPr/>
          </p:nvSpPr>
          <p:spPr>
            <a:xfrm>
              <a:off x="1890156" y="4378036"/>
              <a:ext cx="130628" cy="13062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p:cNvSpPr/>
            <p:nvPr/>
          </p:nvSpPr>
          <p:spPr>
            <a:xfrm>
              <a:off x="1563584" y="4354286"/>
              <a:ext cx="130628" cy="13062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Oval 16"/>
            <p:cNvSpPr/>
            <p:nvPr/>
          </p:nvSpPr>
          <p:spPr>
            <a:xfrm>
              <a:off x="1516083" y="4205844"/>
              <a:ext cx="130628" cy="13062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p:cNvSpPr/>
            <p:nvPr/>
          </p:nvSpPr>
          <p:spPr>
            <a:xfrm>
              <a:off x="7263741" y="4128655"/>
              <a:ext cx="130628" cy="13062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p:cNvSpPr/>
            <p:nvPr/>
          </p:nvSpPr>
          <p:spPr>
            <a:xfrm>
              <a:off x="6448302" y="3669476"/>
              <a:ext cx="130628" cy="13062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19"/>
            <p:cNvSpPr/>
            <p:nvPr/>
          </p:nvSpPr>
          <p:spPr>
            <a:xfrm>
              <a:off x="6618515" y="4106884"/>
              <a:ext cx="130628" cy="130628"/>
            </a:xfrm>
            <a:prstGeom prst="ellipse">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0"/>
            <p:cNvSpPr/>
            <p:nvPr/>
          </p:nvSpPr>
          <p:spPr>
            <a:xfrm>
              <a:off x="7109361" y="4461164"/>
              <a:ext cx="130628" cy="130628"/>
            </a:xfrm>
            <a:prstGeom prst="ellipse">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21"/>
            <p:cNvSpPr/>
            <p:nvPr/>
          </p:nvSpPr>
          <p:spPr>
            <a:xfrm>
              <a:off x="7014359" y="4942115"/>
              <a:ext cx="130628" cy="130628"/>
            </a:xfrm>
            <a:prstGeom prst="ellipse">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p:cNvSpPr/>
            <p:nvPr/>
          </p:nvSpPr>
          <p:spPr>
            <a:xfrm>
              <a:off x="7133112" y="4009902"/>
              <a:ext cx="130628" cy="130628"/>
            </a:xfrm>
            <a:prstGeom prst="ellipse">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Oval 24"/>
            <p:cNvSpPr/>
            <p:nvPr/>
          </p:nvSpPr>
          <p:spPr>
            <a:xfrm>
              <a:off x="2282043" y="3113315"/>
              <a:ext cx="130628" cy="130628"/>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Oval 25"/>
            <p:cNvSpPr/>
            <p:nvPr/>
          </p:nvSpPr>
          <p:spPr>
            <a:xfrm>
              <a:off x="2731326" y="3046021"/>
              <a:ext cx="130628" cy="130628"/>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6"/>
            <p:cNvSpPr/>
            <p:nvPr/>
          </p:nvSpPr>
          <p:spPr>
            <a:xfrm>
              <a:off x="2202874" y="3301341"/>
              <a:ext cx="130628" cy="130628"/>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Oval 27"/>
            <p:cNvSpPr/>
            <p:nvPr/>
          </p:nvSpPr>
          <p:spPr>
            <a:xfrm>
              <a:off x="2012869" y="3431970"/>
              <a:ext cx="130628" cy="130628"/>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val 28"/>
            <p:cNvSpPr/>
            <p:nvPr/>
          </p:nvSpPr>
          <p:spPr>
            <a:xfrm>
              <a:off x="2291939" y="3449782"/>
              <a:ext cx="130628" cy="130628"/>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Oval 29"/>
            <p:cNvSpPr/>
            <p:nvPr/>
          </p:nvSpPr>
          <p:spPr>
            <a:xfrm>
              <a:off x="3164776" y="4393870"/>
              <a:ext cx="130628" cy="130628"/>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Oval 30"/>
            <p:cNvSpPr/>
            <p:nvPr/>
          </p:nvSpPr>
          <p:spPr>
            <a:xfrm>
              <a:off x="3406240" y="3982192"/>
              <a:ext cx="130628" cy="130628"/>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Oval 31"/>
            <p:cNvSpPr/>
            <p:nvPr/>
          </p:nvSpPr>
          <p:spPr>
            <a:xfrm>
              <a:off x="3073731" y="3988130"/>
              <a:ext cx="130628" cy="130628"/>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Oval 32"/>
            <p:cNvSpPr/>
            <p:nvPr/>
          </p:nvSpPr>
          <p:spPr>
            <a:xfrm>
              <a:off x="3174672" y="4130633"/>
              <a:ext cx="130628" cy="130628"/>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3"/>
            <p:cNvSpPr/>
            <p:nvPr/>
          </p:nvSpPr>
          <p:spPr>
            <a:xfrm>
              <a:off x="3178630" y="3766457"/>
              <a:ext cx="130628" cy="130628"/>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Oval 34"/>
            <p:cNvSpPr/>
            <p:nvPr/>
          </p:nvSpPr>
          <p:spPr>
            <a:xfrm>
              <a:off x="3653972" y="4335842"/>
              <a:ext cx="130628" cy="13062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Oval 35"/>
            <p:cNvSpPr/>
            <p:nvPr/>
          </p:nvSpPr>
          <p:spPr>
            <a:xfrm>
              <a:off x="3578432" y="4100945"/>
              <a:ext cx="130628" cy="13062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Oval 36"/>
            <p:cNvSpPr/>
            <p:nvPr/>
          </p:nvSpPr>
          <p:spPr>
            <a:xfrm>
              <a:off x="3828055" y="4033021"/>
              <a:ext cx="130628" cy="13062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Oval 37"/>
            <p:cNvSpPr/>
            <p:nvPr/>
          </p:nvSpPr>
          <p:spPr>
            <a:xfrm>
              <a:off x="3875316" y="3697184"/>
              <a:ext cx="130628" cy="13062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Oval 38"/>
            <p:cNvSpPr/>
            <p:nvPr/>
          </p:nvSpPr>
          <p:spPr>
            <a:xfrm>
              <a:off x="4261263" y="3809999"/>
              <a:ext cx="130628" cy="13062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39"/>
          <p:cNvSpPr txBox="1"/>
          <p:nvPr/>
        </p:nvSpPr>
        <p:spPr>
          <a:xfrm>
            <a:off x="1646251" y="6168776"/>
            <a:ext cx="1499128" cy="246221"/>
          </a:xfrm>
          <a:prstGeom prst="rect">
            <a:avLst/>
          </a:prstGeom>
          <a:noFill/>
        </p:spPr>
        <p:txBody>
          <a:bodyPr wrap="none" rtlCol="0">
            <a:spAutoFit/>
          </a:bodyPr>
          <a:lstStyle/>
          <a:p>
            <a:r>
              <a:rPr lang="zh-CN" altLang="en-US" sz="1000" dirty="0">
                <a:latin typeface="微软雅黑" panose="020B0503020204020204" pitchFamily="34" charset="-122"/>
                <a:ea typeface="微软雅黑" panose="020B0503020204020204" pitchFamily="34" charset="-122"/>
              </a:rPr>
              <a:t>审图号 </a:t>
            </a: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GS(2016)2962</a:t>
            </a:r>
            <a:r>
              <a:rPr lang="zh-CN" altLang="en-US" sz="1000" dirty="0">
                <a:latin typeface="微软雅黑" panose="020B0503020204020204" pitchFamily="34" charset="-122"/>
                <a:ea typeface="微软雅黑" panose="020B0503020204020204" pitchFamily="34" charset="-122"/>
              </a:rPr>
              <a:t>号</a:t>
            </a:r>
          </a:p>
        </p:txBody>
      </p:sp>
    </p:spTree>
    <p:extLst>
      <p:ext uri="{BB962C8B-B14F-4D97-AF65-F5344CB8AC3E}">
        <p14:creationId xmlns:p14="http://schemas.microsoft.com/office/powerpoint/2010/main" val="4256308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9"/>
          <p:cNvSpPr/>
          <p:nvPr/>
        </p:nvSpPr>
        <p:spPr>
          <a:xfrm>
            <a:off x="4373077" y="6177925"/>
            <a:ext cx="3562194" cy="246221"/>
          </a:xfrm>
          <a:prstGeom prst="rect">
            <a:avLst/>
          </a:prstGeom>
        </p:spPr>
        <p:txBody>
          <a:bodyPr wrap="none">
            <a:spAutoFit/>
          </a:bodyPr>
          <a:lstStyle/>
          <a:p>
            <a:r>
              <a:rPr lang="en-US" altLang="zh-CN" sz="1000" dirty="0">
                <a:latin typeface="Times New Roman" panose="02020603050405020304" pitchFamily="18" charset="0"/>
                <a:cs typeface="Times New Roman" panose="02020603050405020304" pitchFamily="18" charset="0"/>
              </a:rPr>
              <a:t>Sampling locations adopted from Bergstrom et al. (</a:t>
            </a:r>
            <a:r>
              <a:rPr lang="en-US" altLang="zh-CN" sz="1000" dirty="0" smtClean="0">
                <a:latin typeface="Times New Roman" panose="02020603050405020304" pitchFamily="18" charset="0"/>
                <a:cs typeface="Times New Roman" panose="02020603050405020304" pitchFamily="18" charset="0"/>
              </a:rPr>
              <a:t>2020) </a:t>
            </a:r>
            <a:r>
              <a:rPr lang="en-US" altLang="zh-CN" sz="1000" b="1" i="1" dirty="0" smtClean="0">
                <a:latin typeface="Times New Roman" panose="02020603050405020304" pitchFamily="18" charset="0"/>
                <a:cs typeface="Times New Roman" panose="02020603050405020304" pitchFamily="18" charset="0"/>
              </a:rPr>
              <a:t>Science</a:t>
            </a:r>
            <a:endParaRPr lang="zh-CN" altLang="en-US" sz="1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646251" y="6180652"/>
            <a:ext cx="1499128" cy="246221"/>
          </a:xfrm>
          <a:prstGeom prst="rect">
            <a:avLst/>
          </a:prstGeom>
          <a:noFill/>
        </p:spPr>
        <p:txBody>
          <a:bodyPr wrap="none" rtlCol="0">
            <a:spAutoFit/>
          </a:bodyPr>
          <a:lstStyle/>
          <a:p>
            <a:r>
              <a:rPr lang="zh-CN" altLang="en-US" sz="1000" dirty="0">
                <a:latin typeface="微软雅黑" panose="020B0503020204020204" pitchFamily="34" charset="-122"/>
                <a:ea typeface="微软雅黑" panose="020B0503020204020204" pitchFamily="34" charset="-122"/>
              </a:rPr>
              <a:t>审图号 </a:t>
            </a: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GS(2016)2962</a:t>
            </a:r>
            <a:r>
              <a:rPr lang="zh-CN" altLang="en-US" sz="1000" dirty="0">
                <a:latin typeface="微软雅黑" panose="020B0503020204020204" pitchFamily="34" charset="-122"/>
                <a:ea typeface="微软雅黑" panose="020B0503020204020204" pitchFamily="34" charset="-122"/>
              </a:rPr>
              <a:t>号</a:t>
            </a:r>
          </a:p>
        </p:txBody>
      </p:sp>
      <p:grpSp>
        <p:nvGrpSpPr>
          <p:cNvPr id="68" name="Group 67"/>
          <p:cNvGrpSpPr/>
          <p:nvPr/>
        </p:nvGrpSpPr>
        <p:grpSpPr>
          <a:xfrm>
            <a:off x="1282535" y="2933206"/>
            <a:ext cx="6637891" cy="3233757"/>
            <a:chOff x="1282535" y="2933206"/>
            <a:chExt cx="6637891" cy="3233757"/>
          </a:xfrm>
        </p:grpSpPr>
        <p:sp>
          <p:nvSpPr>
            <p:cNvPr id="10" name="矩形 1"/>
            <p:cNvSpPr/>
            <p:nvPr/>
          </p:nvSpPr>
          <p:spPr>
            <a:xfrm>
              <a:off x="1504950" y="3168650"/>
              <a:ext cx="24765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2535" y="2933206"/>
              <a:ext cx="6637891" cy="3233757"/>
            </a:xfrm>
            <a:prstGeom prst="rect">
              <a:avLst/>
            </a:prstGeom>
          </p:spPr>
        </p:pic>
        <p:sp>
          <p:nvSpPr>
            <p:cNvPr id="14" name="Oval 13"/>
            <p:cNvSpPr/>
            <p:nvPr/>
          </p:nvSpPr>
          <p:spPr>
            <a:xfrm>
              <a:off x="2357252" y="5361709"/>
              <a:ext cx="130628" cy="13062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14"/>
            <p:cNvSpPr/>
            <p:nvPr/>
          </p:nvSpPr>
          <p:spPr>
            <a:xfrm>
              <a:off x="2159330" y="5140036"/>
              <a:ext cx="130628" cy="13062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p:cNvSpPr/>
            <p:nvPr/>
          </p:nvSpPr>
          <p:spPr>
            <a:xfrm>
              <a:off x="2355273" y="4647210"/>
              <a:ext cx="130628" cy="13062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Oval 16"/>
            <p:cNvSpPr/>
            <p:nvPr/>
          </p:nvSpPr>
          <p:spPr>
            <a:xfrm>
              <a:off x="2200893" y="4469080"/>
              <a:ext cx="130628" cy="13062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p:cNvSpPr/>
            <p:nvPr/>
          </p:nvSpPr>
          <p:spPr>
            <a:xfrm>
              <a:off x="1987137" y="4368140"/>
              <a:ext cx="130628" cy="13062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p:cNvSpPr/>
            <p:nvPr/>
          </p:nvSpPr>
          <p:spPr>
            <a:xfrm>
              <a:off x="1791195" y="4308763"/>
              <a:ext cx="130628" cy="13062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19"/>
            <p:cNvSpPr/>
            <p:nvPr/>
          </p:nvSpPr>
          <p:spPr>
            <a:xfrm>
              <a:off x="1619003" y="4112821"/>
              <a:ext cx="130628" cy="130628"/>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0"/>
            <p:cNvSpPr/>
            <p:nvPr/>
          </p:nvSpPr>
          <p:spPr>
            <a:xfrm>
              <a:off x="2039239" y="3674738"/>
              <a:ext cx="130628" cy="130628"/>
            </a:xfrm>
            <a:prstGeom prst="ellips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21"/>
            <p:cNvSpPr/>
            <p:nvPr/>
          </p:nvSpPr>
          <p:spPr>
            <a:xfrm>
              <a:off x="2566913" y="3721427"/>
              <a:ext cx="130628" cy="130628"/>
            </a:xfrm>
            <a:prstGeom prst="ellips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p:cNvSpPr/>
            <p:nvPr/>
          </p:nvSpPr>
          <p:spPr>
            <a:xfrm>
              <a:off x="2661172" y="3736402"/>
              <a:ext cx="130628" cy="130628"/>
            </a:xfrm>
            <a:prstGeom prst="ellips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Oval 23"/>
            <p:cNvSpPr/>
            <p:nvPr/>
          </p:nvSpPr>
          <p:spPr>
            <a:xfrm>
              <a:off x="2587174" y="3794543"/>
              <a:ext cx="130628" cy="130628"/>
            </a:xfrm>
            <a:prstGeom prst="ellipse">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Oval 24"/>
            <p:cNvSpPr/>
            <p:nvPr/>
          </p:nvSpPr>
          <p:spPr>
            <a:xfrm>
              <a:off x="2316079" y="2988921"/>
              <a:ext cx="130628" cy="13062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Oval 25"/>
            <p:cNvSpPr/>
            <p:nvPr/>
          </p:nvSpPr>
          <p:spPr>
            <a:xfrm>
              <a:off x="2215653" y="3300768"/>
              <a:ext cx="130628" cy="13062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6"/>
            <p:cNvSpPr/>
            <p:nvPr/>
          </p:nvSpPr>
          <p:spPr>
            <a:xfrm>
              <a:off x="2025373" y="3411765"/>
              <a:ext cx="130628" cy="13062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Oval 27"/>
            <p:cNvSpPr/>
            <p:nvPr/>
          </p:nvSpPr>
          <p:spPr>
            <a:xfrm>
              <a:off x="2183941" y="3496333"/>
              <a:ext cx="130628" cy="13062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val 28"/>
            <p:cNvSpPr/>
            <p:nvPr/>
          </p:nvSpPr>
          <p:spPr>
            <a:xfrm>
              <a:off x="2310794" y="3348337"/>
              <a:ext cx="130628" cy="13062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Oval 29"/>
            <p:cNvSpPr/>
            <p:nvPr/>
          </p:nvSpPr>
          <p:spPr>
            <a:xfrm>
              <a:off x="2358364" y="3290197"/>
              <a:ext cx="130628" cy="13062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Oval 30"/>
            <p:cNvSpPr/>
            <p:nvPr/>
          </p:nvSpPr>
          <p:spPr>
            <a:xfrm>
              <a:off x="2712495" y="3364194"/>
              <a:ext cx="130628" cy="13062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Oval 31"/>
            <p:cNvSpPr/>
            <p:nvPr/>
          </p:nvSpPr>
          <p:spPr>
            <a:xfrm>
              <a:off x="2913346" y="2999491"/>
              <a:ext cx="130628" cy="130628"/>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Oval 32"/>
            <p:cNvSpPr/>
            <p:nvPr/>
          </p:nvSpPr>
          <p:spPr>
            <a:xfrm>
              <a:off x="7363779" y="4976287"/>
              <a:ext cx="130628" cy="130628"/>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3"/>
            <p:cNvSpPr/>
            <p:nvPr/>
          </p:nvSpPr>
          <p:spPr>
            <a:xfrm>
              <a:off x="7320614" y="4906694"/>
              <a:ext cx="130628" cy="130628"/>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Oval 34"/>
            <p:cNvSpPr/>
            <p:nvPr/>
          </p:nvSpPr>
          <p:spPr>
            <a:xfrm>
              <a:off x="7236045" y="4504992"/>
              <a:ext cx="130628" cy="130628"/>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Oval 35"/>
            <p:cNvSpPr/>
            <p:nvPr/>
          </p:nvSpPr>
          <p:spPr>
            <a:xfrm>
              <a:off x="6718061" y="4045149"/>
              <a:ext cx="130628" cy="130628"/>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Oval 36"/>
            <p:cNvSpPr/>
            <p:nvPr/>
          </p:nvSpPr>
          <p:spPr>
            <a:xfrm>
              <a:off x="6348073" y="3817872"/>
              <a:ext cx="130628" cy="130628"/>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Oval 37"/>
            <p:cNvSpPr/>
            <p:nvPr/>
          </p:nvSpPr>
          <p:spPr>
            <a:xfrm>
              <a:off x="3129174" y="3950015"/>
              <a:ext cx="130628" cy="130628"/>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Oval 38"/>
            <p:cNvSpPr/>
            <p:nvPr/>
          </p:nvSpPr>
          <p:spPr>
            <a:xfrm>
              <a:off x="2943297" y="3933277"/>
              <a:ext cx="130628" cy="130628"/>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Oval 39"/>
            <p:cNvSpPr/>
            <p:nvPr/>
          </p:nvSpPr>
          <p:spPr>
            <a:xfrm>
              <a:off x="3018177" y="3738592"/>
              <a:ext cx="130628" cy="130628"/>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Oval 40"/>
            <p:cNvSpPr/>
            <p:nvPr/>
          </p:nvSpPr>
          <p:spPr>
            <a:xfrm>
              <a:off x="3076315" y="3743878"/>
              <a:ext cx="130628" cy="130628"/>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Oval 41"/>
            <p:cNvSpPr/>
            <p:nvPr/>
          </p:nvSpPr>
          <p:spPr>
            <a:xfrm>
              <a:off x="3123891" y="3564167"/>
              <a:ext cx="130628" cy="130628"/>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Oval 42"/>
            <p:cNvSpPr/>
            <p:nvPr/>
          </p:nvSpPr>
          <p:spPr>
            <a:xfrm>
              <a:off x="3208462" y="3574738"/>
              <a:ext cx="130628" cy="130628"/>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Oval 43"/>
            <p:cNvSpPr/>
            <p:nvPr/>
          </p:nvSpPr>
          <p:spPr>
            <a:xfrm>
              <a:off x="3197885" y="3410884"/>
              <a:ext cx="130628" cy="130628"/>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Oval 44"/>
            <p:cNvSpPr/>
            <p:nvPr/>
          </p:nvSpPr>
          <p:spPr>
            <a:xfrm>
              <a:off x="3314168" y="3368600"/>
              <a:ext cx="130628" cy="130628"/>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Oval 45"/>
            <p:cNvSpPr/>
            <p:nvPr/>
          </p:nvSpPr>
          <p:spPr>
            <a:xfrm>
              <a:off x="3493876" y="3204748"/>
              <a:ext cx="130628" cy="130628"/>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Oval 46"/>
            <p:cNvSpPr/>
            <p:nvPr/>
          </p:nvSpPr>
          <p:spPr>
            <a:xfrm>
              <a:off x="3546732" y="3284031"/>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Oval 47"/>
            <p:cNvSpPr/>
            <p:nvPr/>
          </p:nvSpPr>
          <p:spPr>
            <a:xfrm>
              <a:off x="3640991" y="4287404"/>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Oval 48"/>
            <p:cNvSpPr/>
            <p:nvPr/>
          </p:nvSpPr>
          <p:spPr>
            <a:xfrm>
              <a:off x="3577564" y="4028412"/>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Oval 49"/>
            <p:cNvSpPr/>
            <p:nvPr/>
          </p:nvSpPr>
          <p:spPr>
            <a:xfrm>
              <a:off x="3566993" y="3949129"/>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Oval 50"/>
            <p:cNvSpPr/>
            <p:nvPr/>
          </p:nvSpPr>
          <p:spPr>
            <a:xfrm>
              <a:off x="3413712" y="3853989"/>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Oval 51"/>
            <p:cNvSpPr/>
            <p:nvPr/>
          </p:nvSpPr>
          <p:spPr>
            <a:xfrm>
              <a:off x="3561707" y="3753563"/>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Oval 52"/>
            <p:cNvSpPr/>
            <p:nvPr/>
          </p:nvSpPr>
          <p:spPr>
            <a:xfrm>
              <a:off x="3699132" y="3822276"/>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Oval 53"/>
            <p:cNvSpPr/>
            <p:nvPr/>
          </p:nvSpPr>
          <p:spPr>
            <a:xfrm>
              <a:off x="3709704" y="3758850"/>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Oval 54"/>
            <p:cNvSpPr/>
            <p:nvPr/>
          </p:nvSpPr>
          <p:spPr>
            <a:xfrm>
              <a:off x="3487710" y="3547427"/>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Oval 55"/>
            <p:cNvSpPr/>
            <p:nvPr/>
          </p:nvSpPr>
          <p:spPr>
            <a:xfrm>
              <a:off x="3688561" y="3626711"/>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Oval 56"/>
            <p:cNvSpPr/>
            <p:nvPr/>
          </p:nvSpPr>
          <p:spPr>
            <a:xfrm>
              <a:off x="3857698" y="3716565"/>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Oval 57"/>
            <p:cNvSpPr/>
            <p:nvPr/>
          </p:nvSpPr>
          <p:spPr>
            <a:xfrm>
              <a:off x="3915839" y="3906844"/>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Oval 58"/>
            <p:cNvSpPr/>
            <p:nvPr/>
          </p:nvSpPr>
          <p:spPr>
            <a:xfrm>
              <a:off x="3862984" y="3256722"/>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Oval 59"/>
            <p:cNvSpPr/>
            <p:nvPr/>
          </p:nvSpPr>
          <p:spPr>
            <a:xfrm>
              <a:off x="3947553" y="3320149"/>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Oval 60"/>
            <p:cNvSpPr/>
            <p:nvPr/>
          </p:nvSpPr>
          <p:spPr>
            <a:xfrm>
              <a:off x="4032121" y="3251437"/>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Oval 61"/>
            <p:cNvSpPr/>
            <p:nvPr/>
          </p:nvSpPr>
          <p:spPr>
            <a:xfrm>
              <a:off x="4222402" y="3299007"/>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Oval 62"/>
            <p:cNvSpPr/>
            <p:nvPr/>
          </p:nvSpPr>
          <p:spPr>
            <a:xfrm>
              <a:off x="4132547" y="3029444"/>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Oval 63"/>
            <p:cNvSpPr/>
            <p:nvPr/>
          </p:nvSpPr>
          <p:spPr>
            <a:xfrm>
              <a:off x="4365111" y="3653138"/>
              <a:ext cx="130628" cy="130628"/>
            </a:xfrm>
            <a:prstGeom prst="ellipse">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Oval 64"/>
            <p:cNvSpPr/>
            <p:nvPr/>
          </p:nvSpPr>
          <p:spPr>
            <a:xfrm>
              <a:off x="4370397" y="4683820"/>
              <a:ext cx="130628" cy="130628"/>
            </a:xfrm>
            <a:prstGeom prst="ellipse">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Oval 65"/>
            <p:cNvSpPr/>
            <p:nvPr/>
          </p:nvSpPr>
          <p:spPr>
            <a:xfrm>
              <a:off x="4438228" y="4751651"/>
              <a:ext cx="130628" cy="130628"/>
            </a:xfrm>
            <a:prstGeom prst="ellipse">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66"/>
            <p:cNvSpPr/>
            <p:nvPr/>
          </p:nvSpPr>
          <p:spPr>
            <a:xfrm>
              <a:off x="4660221" y="4725224"/>
              <a:ext cx="130628" cy="130628"/>
            </a:xfrm>
            <a:prstGeom prst="ellipse">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文本框 7"/>
          <p:cNvSpPr txBox="1"/>
          <p:nvPr/>
        </p:nvSpPr>
        <p:spPr>
          <a:xfrm>
            <a:off x="1698172" y="797960"/>
            <a:ext cx="5793377" cy="461665"/>
          </a:xfrm>
          <a:prstGeom prst="rect">
            <a:avLst/>
          </a:prstGeom>
          <a:noFill/>
        </p:spPr>
        <p:txBody>
          <a:bodyPr wrap="square" rtlCol="0">
            <a:spAutoFit/>
          </a:bodyPr>
          <a:lstStyle/>
          <a:p>
            <a:pPr algn="ctr"/>
            <a:r>
              <a:rPr lang="en-US" altLang="zh-CN" sz="24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Public population genomic data set (2)</a:t>
            </a:r>
            <a:endPar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0" name="文本框 6"/>
          <p:cNvSpPr txBox="1"/>
          <p:nvPr/>
        </p:nvSpPr>
        <p:spPr>
          <a:xfrm>
            <a:off x="1438744" y="1401253"/>
            <a:ext cx="5347410" cy="1323439"/>
          </a:xfrm>
          <a:prstGeom prst="rect">
            <a:avLst/>
          </a:prstGeom>
          <a:noFill/>
        </p:spPr>
        <p:txBody>
          <a:bodyPr wrap="square" rtlCol="0">
            <a:spAutoFit/>
          </a:bodyPr>
          <a:lstStyle/>
          <a:p>
            <a:r>
              <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rPr>
              <a:t>HGDP-CEPH</a:t>
            </a:r>
          </a:p>
          <a:p>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3 African populations, and 21 non-African populations</a:t>
            </a:r>
          </a:p>
          <a:p>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32 - 92 genomic sequences per population</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High coverage (~35X</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2325888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7"/>
          <p:cNvSpPr txBox="1"/>
          <p:nvPr/>
        </p:nvSpPr>
        <p:spPr>
          <a:xfrm>
            <a:off x="1878411" y="1030419"/>
            <a:ext cx="5394818" cy="461665"/>
          </a:xfrm>
          <a:prstGeom prst="rect">
            <a:avLst/>
          </a:prstGeom>
          <a:noFill/>
        </p:spPr>
        <p:txBody>
          <a:bodyPr wrap="square" rtlCol="0">
            <a:spAutoFit/>
          </a:bodyPr>
          <a:lstStyle/>
          <a:p>
            <a:pPr algn="ctr"/>
            <a:r>
              <a:rPr lang="en-US" altLang="zh-CN" sz="2400" b="1" dirty="0" smtClean="0">
                <a:solidFill>
                  <a:srgbClr val="C00000"/>
                </a:solidFill>
                <a:latin typeface="Times New Roman" panose="02020603050405020304" pitchFamily="18" charset="0"/>
                <a:cs typeface="Times New Roman" panose="02020603050405020304" pitchFamily="18" charset="0"/>
              </a:rPr>
              <a:t>African population size history</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
        <p:nvSpPr>
          <p:cNvPr id="8" name="文本框 8"/>
          <p:cNvSpPr txBox="1"/>
          <p:nvPr/>
        </p:nvSpPr>
        <p:spPr>
          <a:xfrm>
            <a:off x="1998416" y="1938592"/>
            <a:ext cx="1464365"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1000GP</a:t>
            </a:r>
            <a:endParaRPr lang="zh-CN" altLang="en-US" b="1" dirty="0">
              <a:latin typeface="Times New Roman" panose="02020603050405020304" pitchFamily="18" charset="0"/>
              <a:cs typeface="Times New Roman" panose="02020603050405020304" pitchFamily="18" charset="0"/>
            </a:endParaRPr>
          </a:p>
        </p:txBody>
      </p:sp>
      <p:sp>
        <p:nvSpPr>
          <p:cNvPr id="9" name="矩形 9"/>
          <p:cNvSpPr/>
          <p:nvPr/>
        </p:nvSpPr>
        <p:spPr>
          <a:xfrm>
            <a:off x="5224197" y="1967827"/>
            <a:ext cx="1569660" cy="369332"/>
          </a:xfrm>
          <a:prstGeom prst="rect">
            <a:avLst/>
          </a:prstGeom>
        </p:spPr>
        <p:txBody>
          <a:bodyPr wrap="none">
            <a:spAutoFit/>
          </a:bodyPr>
          <a:lstStyle/>
          <a:p>
            <a:r>
              <a:rPr lang="en-US" altLang="zh-CN" b="1" dirty="0">
                <a:latin typeface="Times New Roman" panose="02020603050405020304" pitchFamily="18" charset="0"/>
                <a:cs typeface="Times New Roman" panose="02020603050405020304" pitchFamily="18" charset="0"/>
              </a:rPr>
              <a:t>HGDP-CEPH</a:t>
            </a:r>
            <a:endParaRPr lang="zh-CN" altLang="en-US" b="1" dirty="0">
              <a:latin typeface="Times New Roman" panose="02020603050405020304" pitchFamily="18" charset="0"/>
              <a:cs typeface="Times New Roman" panose="02020603050405020304" pitchFamily="18" charset="0"/>
            </a:endParaRPr>
          </a:p>
        </p:txBody>
      </p:sp>
      <p:cxnSp>
        <p:nvCxnSpPr>
          <p:cNvPr id="15" name="直接连接符 10"/>
          <p:cNvCxnSpPr/>
          <p:nvPr/>
        </p:nvCxnSpPr>
        <p:spPr>
          <a:xfrm>
            <a:off x="7498343" y="2867860"/>
            <a:ext cx="273050" cy="0"/>
          </a:xfrm>
          <a:prstGeom prst="line">
            <a:avLst/>
          </a:prstGeom>
          <a:ln w="25400">
            <a:solidFill>
              <a:srgbClr val="FB0304"/>
            </a:solidFill>
          </a:ln>
        </p:spPr>
        <p:style>
          <a:lnRef idx="1">
            <a:schemeClr val="accent1"/>
          </a:lnRef>
          <a:fillRef idx="0">
            <a:schemeClr val="accent1"/>
          </a:fillRef>
          <a:effectRef idx="0">
            <a:schemeClr val="accent1"/>
          </a:effectRef>
          <a:fontRef idx="minor">
            <a:schemeClr val="tx1"/>
          </a:fontRef>
        </p:style>
      </p:cxnSp>
      <p:sp>
        <p:nvSpPr>
          <p:cNvPr id="16" name="文本框 25"/>
          <p:cNvSpPr txBox="1"/>
          <p:nvPr/>
        </p:nvSpPr>
        <p:spPr>
          <a:xfrm>
            <a:off x="7747999" y="2588460"/>
            <a:ext cx="1333500" cy="2308324"/>
          </a:xfrm>
          <a:prstGeom prst="rect">
            <a:avLst/>
          </a:prstGeom>
          <a:noFill/>
        </p:spPr>
        <p:txBody>
          <a:bodyPr wrap="square" rtlCol="0">
            <a:spAutoFit/>
          </a:bodyPr>
          <a:lstStyle/>
          <a:p>
            <a:pPr>
              <a:lnSpc>
                <a:spcPct val="150000"/>
              </a:lnSpc>
            </a:pPr>
            <a:r>
              <a:rPr lang="en-US" altLang="zh-CN" sz="1600" b="1" dirty="0" smtClean="0">
                <a:solidFill>
                  <a:srgbClr val="C00000"/>
                </a:solidFill>
                <a:latin typeface="Times New Roman" panose="02020603050405020304" pitchFamily="18" charset="0"/>
                <a:cs typeface="Times New Roman" panose="02020603050405020304" pitchFamily="18" charset="0"/>
              </a:rPr>
              <a:t>African</a:t>
            </a:r>
            <a:endParaRPr lang="en-US" altLang="zh-CN" sz="1600" b="1"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US" altLang="zh-CN" sz="1600" dirty="0" smtClean="0">
                <a:latin typeface="Times New Roman" panose="02020603050405020304" pitchFamily="18" charset="0"/>
                <a:cs typeface="Times New Roman" panose="02020603050405020304" pitchFamily="18" charset="0"/>
              </a:rPr>
              <a:t>European</a:t>
            </a:r>
            <a:endParaRPr lang="en-US" altLang="zh-CN" sz="1600" dirty="0">
              <a:latin typeface="Times New Roman" panose="02020603050405020304" pitchFamily="18" charset="0"/>
              <a:cs typeface="Times New Roman" panose="02020603050405020304" pitchFamily="18" charset="0"/>
            </a:endParaRPr>
          </a:p>
          <a:p>
            <a:pPr>
              <a:lnSpc>
                <a:spcPct val="150000"/>
              </a:lnSpc>
            </a:pPr>
            <a:r>
              <a:rPr lang="en-US" altLang="zh-CN" sz="1600" dirty="0" smtClean="0">
                <a:latin typeface="Times New Roman" panose="02020603050405020304" pitchFamily="18" charset="0"/>
                <a:cs typeface="Times New Roman" panose="02020603050405020304" pitchFamily="18" charset="0"/>
              </a:rPr>
              <a:t>Middle East</a:t>
            </a:r>
            <a:endParaRPr lang="en-US" altLang="zh-CN" sz="1600" dirty="0">
              <a:latin typeface="Times New Roman" panose="02020603050405020304" pitchFamily="18" charset="0"/>
              <a:cs typeface="Times New Roman" panose="02020603050405020304" pitchFamily="18" charset="0"/>
            </a:endParaRPr>
          </a:p>
          <a:p>
            <a:pPr>
              <a:lnSpc>
                <a:spcPct val="150000"/>
              </a:lnSpc>
            </a:pPr>
            <a:r>
              <a:rPr lang="en-US" altLang="zh-CN" sz="1600" dirty="0" smtClean="0">
                <a:latin typeface="Times New Roman" panose="02020603050405020304" pitchFamily="18" charset="0"/>
                <a:cs typeface="Times New Roman" panose="02020603050405020304" pitchFamily="18" charset="0"/>
              </a:rPr>
              <a:t>East Asian</a:t>
            </a:r>
            <a:endParaRPr lang="en-US" altLang="zh-CN" sz="1600" dirty="0">
              <a:latin typeface="Times New Roman" panose="02020603050405020304" pitchFamily="18" charset="0"/>
              <a:cs typeface="Times New Roman" panose="02020603050405020304" pitchFamily="18" charset="0"/>
            </a:endParaRPr>
          </a:p>
          <a:p>
            <a:pPr>
              <a:lnSpc>
                <a:spcPct val="150000"/>
              </a:lnSpc>
            </a:pPr>
            <a:r>
              <a:rPr lang="en-US" altLang="zh-CN" sz="1600" dirty="0" smtClean="0">
                <a:latin typeface="Times New Roman" panose="02020603050405020304" pitchFamily="18" charset="0"/>
                <a:cs typeface="Times New Roman" panose="02020603050405020304" pitchFamily="18" charset="0"/>
              </a:rPr>
              <a:t>South Asian</a:t>
            </a:r>
          </a:p>
          <a:p>
            <a:pPr>
              <a:lnSpc>
                <a:spcPct val="150000"/>
              </a:lnSpc>
            </a:pPr>
            <a:r>
              <a:rPr lang="en-US" altLang="zh-CN" sz="1600" dirty="0" smtClean="0">
                <a:latin typeface="Times New Roman" panose="02020603050405020304" pitchFamily="18" charset="0"/>
                <a:cs typeface="Times New Roman" panose="02020603050405020304" pitchFamily="18" charset="0"/>
              </a:rPr>
              <a:t>American</a:t>
            </a:r>
            <a:endParaRPr lang="zh-CN" altLang="en-US" sz="1600" dirty="0">
              <a:latin typeface="Times New Roman" panose="02020603050405020304" pitchFamily="18" charset="0"/>
              <a:cs typeface="Times New Roman" panose="02020603050405020304" pitchFamily="18" charset="0"/>
            </a:endParaRPr>
          </a:p>
        </p:txBody>
      </p:sp>
      <p:cxnSp>
        <p:nvCxnSpPr>
          <p:cNvPr id="17" name="直接连接符 28"/>
          <p:cNvCxnSpPr/>
          <p:nvPr/>
        </p:nvCxnSpPr>
        <p:spPr>
          <a:xfrm>
            <a:off x="7503868" y="4324362"/>
            <a:ext cx="273050" cy="0"/>
          </a:xfrm>
          <a:prstGeom prst="line">
            <a:avLst/>
          </a:prstGeom>
          <a:ln w="25400">
            <a:solidFill>
              <a:srgbClr val="33E98A"/>
            </a:solidFill>
          </a:ln>
        </p:spPr>
        <p:style>
          <a:lnRef idx="1">
            <a:schemeClr val="accent1"/>
          </a:lnRef>
          <a:fillRef idx="0">
            <a:schemeClr val="accent1"/>
          </a:fillRef>
          <a:effectRef idx="0">
            <a:schemeClr val="accent1"/>
          </a:effectRef>
          <a:fontRef idx="minor">
            <a:schemeClr val="tx1"/>
          </a:fontRef>
        </p:style>
      </p:cxnSp>
      <p:cxnSp>
        <p:nvCxnSpPr>
          <p:cNvPr id="18" name="直接连接符 29"/>
          <p:cNvCxnSpPr/>
          <p:nvPr/>
        </p:nvCxnSpPr>
        <p:spPr>
          <a:xfrm>
            <a:off x="7502758" y="3583411"/>
            <a:ext cx="273050" cy="0"/>
          </a:xfrm>
          <a:prstGeom prst="line">
            <a:avLst/>
          </a:prstGeom>
          <a:ln w="25400">
            <a:solidFill>
              <a:srgbClr val="E6C19D"/>
            </a:solidFill>
          </a:ln>
        </p:spPr>
        <p:style>
          <a:lnRef idx="1">
            <a:schemeClr val="accent1"/>
          </a:lnRef>
          <a:fillRef idx="0">
            <a:schemeClr val="accent1"/>
          </a:fillRef>
          <a:effectRef idx="0">
            <a:schemeClr val="accent1"/>
          </a:effectRef>
          <a:fontRef idx="minor">
            <a:schemeClr val="tx1"/>
          </a:fontRef>
        </p:style>
      </p:cxnSp>
      <p:cxnSp>
        <p:nvCxnSpPr>
          <p:cNvPr id="19" name="直接连接符 30"/>
          <p:cNvCxnSpPr/>
          <p:nvPr/>
        </p:nvCxnSpPr>
        <p:spPr>
          <a:xfrm>
            <a:off x="7502760" y="3223128"/>
            <a:ext cx="273050" cy="0"/>
          </a:xfrm>
          <a:prstGeom prst="line">
            <a:avLst/>
          </a:prstGeom>
          <a:ln w="25400">
            <a:solidFill>
              <a:srgbClr val="F2DD38"/>
            </a:solidFill>
          </a:ln>
        </p:spPr>
        <p:style>
          <a:lnRef idx="1">
            <a:schemeClr val="accent1"/>
          </a:lnRef>
          <a:fillRef idx="0">
            <a:schemeClr val="accent1"/>
          </a:fillRef>
          <a:effectRef idx="0">
            <a:schemeClr val="accent1"/>
          </a:effectRef>
          <a:fontRef idx="minor">
            <a:schemeClr val="tx1"/>
          </a:fontRef>
        </p:style>
      </p:cxnSp>
      <p:cxnSp>
        <p:nvCxnSpPr>
          <p:cNvPr id="20" name="直接连接符 31"/>
          <p:cNvCxnSpPr/>
          <p:nvPr/>
        </p:nvCxnSpPr>
        <p:spPr>
          <a:xfrm>
            <a:off x="7503588" y="3969324"/>
            <a:ext cx="273050" cy="0"/>
          </a:xfrm>
          <a:prstGeom prst="line">
            <a:avLst/>
          </a:prstGeom>
          <a:ln w="25400">
            <a:solidFill>
              <a:srgbClr val="2BB8D1"/>
            </a:solidFill>
          </a:ln>
        </p:spPr>
        <p:style>
          <a:lnRef idx="1">
            <a:schemeClr val="accent1"/>
          </a:lnRef>
          <a:fillRef idx="0">
            <a:schemeClr val="accent1"/>
          </a:fillRef>
          <a:effectRef idx="0">
            <a:schemeClr val="accent1"/>
          </a:effectRef>
          <a:fontRef idx="minor">
            <a:schemeClr val="tx1"/>
          </a:fontRef>
        </p:style>
      </p:cxnSp>
      <p:cxnSp>
        <p:nvCxnSpPr>
          <p:cNvPr id="21" name="直接连接符 32"/>
          <p:cNvCxnSpPr/>
          <p:nvPr/>
        </p:nvCxnSpPr>
        <p:spPr>
          <a:xfrm>
            <a:off x="7502758" y="4678468"/>
            <a:ext cx="273050" cy="0"/>
          </a:xfrm>
          <a:prstGeom prst="line">
            <a:avLst/>
          </a:prstGeom>
          <a:ln w="25400">
            <a:solidFill>
              <a:srgbClr val="D3FFDD"/>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115" y="2508061"/>
            <a:ext cx="3216108" cy="213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222" y="2472658"/>
            <a:ext cx="3149714" cy="213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73" y="4629483"/>
            <a:ext cx="2054381" cy="48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3147" y="4626810"/>
            <a:ext cx="2054381" cy="48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Isosceles Triangle 26"/>
          <p:cNvSpPr/>
          <p:nvPr/>
        </p:nvSpPr>
        <p:spPr>
          <a:xfrm>
            <a:off x="3024238" y="5120158"/>
            <a:ext cx="181069" cy="57942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Isosceles Triangle 27"/>
          <p:cNvSpPr/>
          <p:nvPr/>
        </p:nvSpPr>
        <p:spPr>
          <a:xfrm>
            <a:off x="6609648" y="5101442"/>
            <a:ext cx="181069" cy="57942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p:cNvSpPr/>
          <p:nvPr/>
        </p:nvSpPr>
        <p:spPr>
          <a:xfrm>
            <a:off x="2765496" y="5698777"/>
            <a:ext cx="704039" cy="369332"/>
          </a:xfrm>
          <a:prstGeom prst="rect">
            <a:avLst/>
          </a:prstGeom>
        </p:spPr>
        <p:txBody>
          <a:bodyPr wrap="none">
            <a:spAutoFit/>
          </a:bodyPr>
          <a:lstStyle/>
          <a:p>
            <a:r>
              <a:rPr lang="en-US" altLang="zh-CN" b="1" dirty="0">
                <a:solidFill>
                  <a:srgbClr val="C00000"/>
                </a:solidFill>
                <a:latin typeface="Times New Roman" panose="02020603050405020304" pitchFamily="18" charset="0"/>
                <a:cs typeface="Times New Roman" panose="02020603050405020304" pitchFamily="18" charset="0"/>
              </a:rPr>
              <a:t>1,270</a:t>
            </a:r>
            <a:endParaRPr lang="zh-CN" altLang="en-US" dirty="0">
              <a:solidFill>
                <a:srgbClr val="C00000"/>
              </a:solidFill>
            </a:endParaRPr>
          </a:p>
        </p:txBody>
      </p:sp>
      <p:sp>
        <p:nvSpPr>
          <p:cNvPr id="30" name="Rectangle 29"/>
          <p:cNvSpPr/>
          <p:nvPr/>
        </p:nvSpPr>
        <p:spPr>
          <a:xfrm>
            <a:off x="6350906" y="5674714"/>
            <a:ext cx="704039" cy="369332"/>
          </a:xfrm>
          <a:prstGeom prst="rect">
            <a:avLst/>
          </a:prstGeom>
        </p:spPr>
        <p:txBody>
          <a:bodyPr wrap="none">
            <a:spAutoFit/>
          </a:bodyPr>
          <a:lstStyle/>
          <a:p>
            <a:r>
              <a:rPr lang="en-US" altLang="zh-CN" b="1" dirty="0" smtClean="0">
                <a:solidFill>
                  <a:srgbClr val="C00000"/>
                </a:solidFill>
                <a:latin typeface="Times New Roman" panose="02020603050405020304" pitchFamily="18" charset="0"/>
                <a:cs typeface="Times New Roman" panose="02020603050405020304" pitchFamily="18" charset="0"/>
              </a:rPr>
              <a:t>1,300</a:t>
            </a:r>
            <a:endParaRPr lang="zh-CN" altLang="en-US" dirty="0">
              <a:solidFill>
                <a:srgbClr val="C00000"/>
              </a:solidFill>
            </a:endParaRPr>
          </a:p>
        </p:txBody>
      </p:sp>
      <p:sp>
        <p:nvSpPr>
          <p:cNvPr id="24" name="TextBox 23"/>
          <p:cNvSpPr txBox="1"/>
          <p:nvPr/>
        </p:nvSpPr>
        <p:spPr>
          <a:xfrm>
            <a:off x="3539347" y="5929086"/>
            <a:ext cx="2706190" cy="338554"/>
          </a:xfrm>
          <a:prstGeom prst="rect">
            <a:avLst/>
          </a:prstGeom>
          <a:noFill/>
        </p:spPr>
        <p:txBody>
          <a:bodyPr wrap="none" rtlCol="0">
            <a:spAutoFit/>
          </a:bodyPr>
          <a:lstStyle/>
          <a:p>
            <a:r>
              <a:rPr lang="en-US" altLang="zh-CN" sz="1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“Ancient population survey”</a:t>
            </a:r>
            <a:endParaRPr lang="zh-CN" altLang="en-US"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29" name="Straight Connector 28"/>
          <p:cNvCxnSpPr/>
          <p:nvPr/>
        </p:nvCxnSpPr>
        <p:spPr>
          <a:xfrm>
            <a:off x="3545305" y="5892800"/>
            <a:ext cx="267368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729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49" y="2123759"/>
            <a:ext cx="3733466" cy="286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图片 32"/>
          <p:cNvPicPr/>
          <p:nvPr/>
        </p:nvPicPr>
        <p:blipFill>
          <a:blip r:embed="rId3">
            <a:extLst>
              <a:ext uri="{28A0092B-C50C-407E-A947-70E740481C1C}">
                <a14:useLocalDpi xmlns:a14="http://schemas.microsoft.com/office/drawing/2010/main" val="0"/>
              </a:ext>
            </a:extLst>
          </a:blip>
          <a:srcRect/>
          <a:stretch>
            <a:fillRect/>
          </a:stretch>
        </p:blipFill>
        <p:spPr bwMode="auto">
          <a:xfrm>
            <a:off x="4395537" y="2176311"/>
            <a:ext cx="3797500" cy="2930425"/>
          </a:xfrm>
          <a:prstGeom prst="rect">
            <a:avLst/>
          </a:prstGeom>
          <a:noFill/>
          <a:ln>
            <a:noFill/>
          </a:ln>
        </p:spPr>
      </p:pic>
      <p:sp>
        <p:nvSpPr>
          <p:cNvPr id="8" name="TextBox 7"/>
          <p:cNvSpPr txBox="1"/>
          <p:nvPr/>
        </p:nvSpPr>
        <p:spPr>
          <a:xfrm>
            <a:off x="1219201" y="1096211"/>
            <a:ext cx="6714402" cy="369332"/>
          </a:xfrm>
          <a:prstGeom prst="rect">
            <a:avLst/>
          </a:prstGeom>
          <a:noFill/>
        </p:spPr>
        <p:txBody>
          <a:bodyPr wrap="none" rtlCol="0">
            <a:spAutoFit/>
          </a:bodyPr>
          <a:lstStyle/>
          <a:p>
            <a:r>
              <a:rPr lang="en-US" altLang="zh-CN" b="1" dirty="0">
                <a:solidFill>
                  <a:srgbClr val="0000FF"/>
                </a:solidFill>
                <a:latin typeface="Times New Roman" panose="02020603050405020304" pitchFamily="18" charset="0"/>
                <a:cs typeface="Times New Roman" panose="02020603050405020304" pitchFamily="18" charset="0"/>
              </a:rPr>
              <a:t>FitCoal-inferred population size histories of </a:t>
            </a:r>
            <a:r>
              <a:rPr lang="en-US" altLang="zh-CN" b="1" dirty="0" smtClean="0">
                <a:solidFill>
                  <a:srgbClr val="0000FF"/>
                </a:solidFill>
                <a:latin typeface="Times New Roman" panose="02020603050405020304" pitchFamily="18" charset="0"/>
                <a:cs typeface="Times New Roman" panose="02020603050405020304" pitchFamily="18" charset="0"/>
              </a:rPr>
              <a:t>small African samples</a:t>
            </a:r>
            <a:endParaRPr lang="zh-CN" altLang="en-US" b="1" dirty="0">
              <a:solidFill>
                <a:srgbClr val="0000FF"/>
              </a:solidFill>
              <a:latin typeface="Times New Roman" panose="02020603050405020304" pitchFamily="18" charset="0"/>
              <a:cs typeface="Times New Roman" panose="02020603050405020304" pitchFamily="18" charset="0"/>
            </a:endParaRPr>
          </a:p>
        </p:txBody>
      </p:sp>
      <p:sp>
        <p:nvSpPr>
          <p:cNvPr id="9" name="矩形 9"/>
          <p:cNvSpPr/>
          <p:nvPr/>
        </p:nvSpPr>
        <p:spPr>
          <a:xfrm>
            <a:off x="496235" y="5007411"/>
            <a:ext cx="1976823" cy="261610"/>
          </a:xfrm>
          <a:prstGeom prst="rect">
            <a:avLst/>
          </a:prstGeom>
        </p:spPr>
        <p:txBody>
          <a:bodyPr wrap="none">
            <a:spAutoFit/>
          </a:bodyPr>
          <a:lstStyle/>
          <a:p>
            <a:r>
              <a:rPr lang="en-US" altLang="zh-CN" sz="1100" dirty="0">
                <a:latin typeface="Times New Roman" panose="02020603050405020304" pitchFamily="18" charset="0"/>
                <a:cs typeface="Times New Roman" panose="02020603050405020304" pitchFamily="18" charset="0"/>
              </a:rPr>
              <a:t>Bergstrom et al. (</a:t>
            </a:r>
            <a:r>
              <a:rPr lang="en-US" altLang="zh-CN" sz="1100" dirty="0" smtClean="0">
                <a:latin typeface="Times New Roman" panose="02020603050405020304" pitchFamily="18" charset="0"/>
                <a:cs typeface="Times New Roman" panose="02020603050405020304" pitchFamily="18" charset="0"/>
              </a:rPr>
              <a:t>2020) </a:t>
            </a:r>
            <a:r>
              <a:rPr lang="en-US" altLang="zh-CN" sz="1100" b="1" i="1" dirty="0" smtClean="0">
                <a:latin typeface="Times New Roman" panose="02020603050405020304" pitchFamily="18" charset="0"/>
                <a:cs typeface="Times New Roman" panose="02020603050405020304" pitchFamily="18" charset="0"/>
              </a:rPr>
              <a:t>Science</a:t>
            </a:r>
            <a:endParaRPr lang="zh-CN" alt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970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777591" y="1609558"/>
            <a:ext cx="7573268" cy="3186731"/>
          </a:xfrm>
          <a:prstGeom prst="rect">
            <a:avLst/>
          </a:prstGeom>
        </p:spPr>
      </p:pic>
      <p:sp>
        <p:nvSpPr>
          <p:cNvPr id="7" name="TextBox 6"/>
          <p:cNvSpPr txBox="1"/>
          <p:nvPr/>
        </p:nvSpPr>
        <p:spPr>
          <a:xfrm>
            <a:off x="1117601" y="1005306"/>
            <a:ext cx="7111947" cy="369332"/>
          </a:xfrm>
          <a:prstGeom prst="rect">
            <a:avLst/>
          </a:prstGeom>
          <a:noFill/>
        </p:spPr>
        <p:txBody>
          <a:bodyPr wrap="none" rtlCol="0">
            <a:spAutoFit/>
          </a:bodyPr>
          <a:lstStyle/>
          <a:p>
            <a:r>
              <a:rPr lang="en-US" altLang="zh-CN" b="1" dirty="0">
                <a:solidFill>
                  <a:srgbClr val="0000FF"/>
                </a:solidFill>
                <a:latin typeface="Times New Roman" panose="02020603050405020304" pitchFamily="18" charset="0"/>
                <a:cs typeface="Times New Roman" panose="02020603050405020304" pitchFamily="18" charset="0"/>
              </a:rPr>
              <a:t>FitCoal-inferred population size histories of </a:t>
            </a:r>
            <a:r>
              <a:rPr lang="en-US" altLang="zh-CN" b="1" dirty="0" smtClean="0">
                <a:solidFill>
                  <a:srgbClr val="0000FF"/>
                </a:solidFill>
                <a:latin typeface="Times New Roman" panose="02020603050405020304" pitchFamily="18" charset="0"/>
                <a:cs typeface="Times New Roman" panose="02020603050405020304" pitchFamily="18" charset="0"/>
              </a:rPr>
              <a:t>African (</a:t>
            </a:r>
            <a:r>
              <a:rPr lang="en-US" altLang="zh-CN" b="1" dirty="0">
                <a:solidFill>
                  <a:srgbClr val="0000FF"/>
                </a:solidFill>
                <a:latin typeface="Times New Roman" panose="02020603050405020304" pitchFamily="18" charset="0"/>
                <a:cs typeface="Times New Roman" panose="02020603050405020304" pitchFamily="18" charset="0"/>
              </a:rPr>
              <a:t>YRI</a:t>
            </a:r>
            <a:r>
              <a:rPr lang="en-US" altLang="zh-CN" b="1" dirty="0" smtClean="0">
                <a:solidFill>
                  <a:srgbClr val="0000FF"/>
                </a:solidFill>
                <a:latin typeface="Times New Roman" panose="02020603050405020304" pitchFamily="18" charset="0"/>
                <a:cs typeface="Times New Roman" panose="02020603050405020304" pitchFamily="18" charset="0"/>
              </a:rPr>
              <a:t>) subsamples</a:t>
            </a:r>
            <a:endParaRPr lang="zh-CN" altLang="en-US" b="1"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283158" y="5117432"/>
            <a:ext cx="2128853"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YRI: Yoruba in Ibadan, Nigeria</a:t>
            </a:r>
            <a:endParaRPr lang="zh-CN" altLang="en-US" sz="1200" dirty="0">
              <a:latin typeface="Times New Roman" panose="02020603050405020304" pitchFamily="18" charset="0"/>
              <a:cs typeface="Times New Roman" panose="02020603050405020304" pitchFamily="18" charset="0"/>
            </a:endParaRPr>
          </a:p>
        </p:txBody>
      </p:sp>
      <p:sp>
        <p:nvSpPr>
          <p:cNvPr id="11" name="TextBox 10"/>
          <p:cNvSpPr txBox="1"/>
          <p:nvPr/>
        </p:nvSpPr>
        <p:spPr>
          <a:xfrm rot="16200000">
            <a:off x="7713040" y="5850286"/>
            <a:ext cx="1164101" cy="430887"/>
          </a:xfrm>
          <a:prstGeom prst="rect">
            <a:avLst/>
          </a:prstGeom>
          <a:noFill/>
        </p:spPr>
        <p:txBody>
          <a:bodyPr wrap="none" rtlCol="0">
            <a:spAutoFit/>
          </a:bodyPr>
          <a:lstStyle/>
          <a:p>
            <a:pPr algn="ctr"/>
            <a:r>
              <a:rPr lang="zh-CN" altLang="en-US" sz="1100" dirty="0">
                <a:latin typeface="微软雅黑" panose="020B0503020204020204" pitchFamily="34" charset="-122"/>
                <a:ea typeface="微软雅黑" panose="020B0503020204020204" pitchFamily="34" charset="-122"/>
              </a:rPr>
              <a:t>审图</a:t>
            </a:r>
            <a:r>
              <a:rPr lang="zh-CN" altLang="en-US" sz="1100" dirty="0" smtClean="0">
                <a:latin typeface="微软雅黑" panose="020B0503020204020204" pitchFamily="34" charset="-122"/>
                <a:ea typeface="微软雅黑" panose="020B0503020204020204" pitchFamily="34" charset="-122"/>
              </a:rPr>
              <a:t>号：</a:t>
            </a:r>
            <a:endParaRPr lang="en-US" altLang="zh-CN" sz="1100" dirty="0" smtClean="0">
              <a:latin typeface="微软雅黑" panose="020B0503020204020204" pitchFamily="34" charset="-122"/>
              <a:ea typeface="微软雅黑" panose="020B0503020204020204" pitchFamily="34" charset="-122"/>
            </a:endParaRPr>
          </a:p>
          <a:p>
            <a:pPr algn="ctr"/>
            <a:r>
              <a:rPr lang="en-US" altLang="zh-CN" sz="1100" dirty="0" smtClean="0">
                <a:latin typeface="Times New Roman" panose="02020603050405020304" pitchFamily="18" charset="0"/>
                <a:ea typeface="微软雅黑" panose="020B0503020204020204" pitchFamily="34" charset="-122"/>
                <a:cs typeface="Times New Roman" panose="02020603050405020304" pitchFamily="18" charset="0"/>
              </a:rPr>
              <a:t>GS(2020)4391</a:t>
            </a:r>
            <a:r>
              <a:rPr lang="zh-CN" altLang="en-US" sz="1100" dirty="0">
                <a:latin typeface="微软雅黑" panose="020B0503020204020204" pitchFamily="34" charset="-122"/>
                <a:ea typeface="微软雅黑" panose="020B0503020204020204" pitchFamily="34" charset="-122"/>
              </a:rPr>
              <a:t>号</a:t>
            </a:r>
          </a:p>
        </p:txBody>
      </p:sp>
      <p:grpSp>
        <p:nvGrpSpPr>
          <p:cNvPr id="12" name="Group 11"/>
          <p:cNvGrpSpPr/>
          <p:nvPr/>
        </p:nvGrpSpPr>
        <p:grpSpPr>
          <a:xfrm>
            <a:off x="6876498" y="5428257"/>
            <a:ext cx="1174826" cy="1244670"/>
            <a:chOff x="6876498" y="5428257"/>
            <a:chExt cx="1174826" cy="124467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498" y="5428257"/>
              <a:ext cx="1174826" cy="1244670"/>
            </a:xfrm>
            <a:prstGeom prst="rect">
              <a:avLst/>
            </a:prstGeom>
          </p:spPr>
        </p:pic>
        <p:sp>
          <p:nvSpPr>
            <p:cNvPr id="9" name="Oval 8"/>
            <p:cNvSpPr/>
            <p:nvPr/>
          </p:nvSpPr>
          <p:spPr>
            <a:xfrm>
              <a:off x="7251772" y="5861672"/>
              <a:ext cx="158567" cy="15856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39206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72531" y="670427"/>
            <a:ext cx="5025735" cy="369332"/>
          </a:xfrm>
          <a:prstGeom prst="rect">
            <a:avLst/>
          </a:prstGeom>
          <a:noFill/>
        </p:spPr>
        <p:txBody>
          <a:bodyPr wrap="none" rtlCol="0">
            <a:spAutoFit/>
          </a:bodyPr>
          <a:lstStyle/>
          <a:p>
            <a:r>
              <a:rPr lang="en-US" altLang="zh-CN"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Hominin evolution during the last 4 million years</a:t>
            </a:r>
            <a:endParaRPr lang="zh-CN" altLang="en-US"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7" name="TextBox 96"/>
          <p:cNvSpPr txBox="1"/>
          <p:nvPr/>
        </p:nvSpPr>
        <p:spPr>
          <a:xfrm>
            <a:off x="6722312" y="3470740"/>
            <a:ext cx="667042" cy="276999"/>
          </a:xfrm>
          <a:prstGeom prst="rect">
            <a:avLst/>
          </a:prstGeom>
          <a:noFill/>
        </p:spPr>
        <p:txBody>
          <a:bodyPr wrap="none" rtlCol="0">
            <a:spAutoFit/>
          </a:bodyPr>
          <a:lstStyle/>
          <a:p>
            <a:r>
              <a:rPr lang="en-US" altLang="zh-CN" sz="1200" i="1" dirty="0" smtClean="0">
                <a:solidFill>
                  <a:schemeClr val="accent2"/>
                </a:solidFill>
                <a:latin typeface="Times New Roman" panose="02020603050405020304" pitchFamily="18" charset="0"/>
                <a:cs typeface="Times New Roman" panose="02020603050405020304" pitchFamily="18" charset="0"/>
              </a:rPr>
              <a:t>P. </a:t>
            </a:r>
            <a:r>
              <a:rPr lang="en-US" altLang="zh-CN" sz="1200" i="1" dirty="0" err="1" smtClean="0">
                <a:solidFill>
                  <a:schemeClr val="accent2"/>
                </a:solidFill>
                <a:latin typeface="Times New Roman" panose="02020603050405020304" pitchFamily="18" charset="0"/>
                <a:cs typeface="Times New Roman" panose="02020603050405020304" pitchFamily="18" charset="0"/>
              </a:rPr>
              <a:t>garhi</a:t>
            </a:r>
            <a:endParaRPr lang="zh-CN" altLang="en-US" sz="1200" i="1" dirty="0">
              <a:solidFill>
                <a:schemeClr val="accent2"/>
              </a:solidFill>
              <a:latin typeface="Times New Roman" panose="02020603050405020304" pitchFamily="18" charset="0"/>
              <a:cs typeface="Times New Roman" panose="02020603050405020304" pitchFamily="18" charset="0"/>
            </a:endParaRPr>
          </a:p>
        </p:txBody>
      </p:sp>
      <p:sp>
        <p:nvSpPr>
          <p:cNvPr id="98" name="TextBox 97"/>
          <p:cNvSpPr txBox="1"/>
          <p:nvPr/>
        </p:nvSpPr>
        <p:spPr>
          <a:xfrm>
            <a:off x="5950430" y="3174905"/>
            <a:ext cx="758541" cy="276999"/>
          </a:xfrm>
          <a:prstGeom prst="rect">
            <a:avLst/>
          </a:prstGeom>
          <a:noFill/>
        </p:spPr>
        <p:txBody>
          <a:bodyPr wrap="none" rtlCol="0">
            <a:spAutoFit/>
          </a:bodyPr>
          <a:lstStyle/>
          <a:p>
            <a:r>
              <a:rPr lang="en-US" altLang="zh-CN" sz="1200" i="1" dirty="0" smtClean="0">
                <a:solidFill>
                  <a:srgbClr val="FFC000"/>
                </a:solidFill>
                <a:latin typeface="Times New Roman" panose="02020603050405020304" pitchFamily="18" charset="0"/>
                <a:cs typeface="Times New Roman" panose="02020603050405020304" pitchFamily="18" charset="0"/>
              </a:rPr>
              <a:t>A. </a:t>
            </a:r>
            <a:r>
              <a:rPr lang="en-US" altLang="zh-CN" sz="1200" i="1" dirty="0" err="1" smtClean="0">
                <a:solidFill>
                  <a:srgbClr val="FFC000"/>
                </a:solidFill>
                <a:latin typeface="Times New Roman" panose="02020603050405020304" pitchFamily="18" charset="0"/>
                <a:cs typeface="Times New Roman" panose="02020603050405020304" pitchFamily="18" charset="0"/>
              </a:rPr>
              <a:t>sediba</a:t>
            </a:r>
            <a:endParaRPr lang="zh-CN" altLang="en-US" sz="1200" i="1" dirty="0">
              <a:solidFill>
                <a:srgbClr val="FFC000"/>
              </a:solidFill>
              <a:latin typeface="Times New Roman" panose="02020603050405020304" pitchFamily="18" charset="0"/>
              <a:cs typeface="Times New Roman" panose="02020603050405020304" pitchFamily="18" charset="0"/>
            </a:endParaRPr>
          </a:p>
        </p:txBody>
      </p:sp>
      <p:sp>
        <p:nvSpPr>
          <p:cNvPr id="99" name="TextBox 98"/>
          <p:cNvSpPr txBox="1"/>
          <p:nvPr/>
        </p:nvSpPr>
        <p:spPr>
          <a:xfrm>
            <a:off x="5702969" y="4235590"/>
            <a:ext cx="1070229" cy="276999"/>
          </a:xfrm>
          <a:prstGeom prst="rect">
            <a:avLst/>
          </a:prstGeom>
          <a:noFill/>
        </p:spPr>
        <p:txBody>
          <a:bodyPr wrap="none" rtlCol="0">
            <a:spAutoFit/>
          </a:bodyPr>
          <a:lstStyle/>
          <a:p>
            <a:r>
              <a:rPr lang="en-US" altLang="zh-CN" sz="1200" i="1" dirty="0" smtClean="0">
                <a:solidFill>
                  <a:srgbClr val="FFC000"/>
                </a:solidFill>
                <a:latin typeface="Times New Roman" panose="02020603050405020304" pitchFamily="18" charset="0"/>
                <a:cs typeface="Times New Roman" panose="02020603050405020304" pitchFamily="18" charset="0"/>
              </a:rPr>
              <a:t>A. </a:t>
            </a:r>
            <a:r>
              <a:rPr lang="en-US" altLang="zh-CN" sz="1200" i="1" dirty="0" err="1" smtClean="0">
                <a:solidFill>
                  <a:srgbClr val="FFC000"/>
                </a:solidFill>
                <a:latin typeface="Times New Roman" panose="02020603050405020304" pitchFamily="18" charset="0"/>
                <a:cs typeface="Times New Roman" panose="02020603050405020304" pitchFamily="18" charset="0"/>
              </a:rPr>
              <a:t>deyiremeda</a:t>
            </a:r>
            <a:endParaRPr lang="zh-CN" altLang="en-US" sz="1200" i="1" dirty="0">
              <a:solidFill>
                <a:srgbClr val="FFC000"/>
              </a:solidFill>
              <a:latin typeface="Times New Roman" panose="02020603050405020304" pitchFamily="18" charset="0"/>
              <a:cs typeface="Times New Roman" panose="02020603050405020304" pitchFamily="18" charset="0"/>
            </a:endParaRPr>
          </a:p>
        </p:txBody>
      </p:sp>
      <p:sp>
        <p:nvSpPr>
          <p:cNvPr id="100" name="TextBox 99"/>
          <p:cNvSpPr txBox="1"/>
          <p:nvPr/>
        </p:nvSpPr>
        <p:spPr>
          <a:xfrm>
            <a:off x="5026281" y="4490374"/>
            <a:ext cx="1005403" cy="276999"/>
          </a:xfrm>
          <a:prstGeom prst="rect">
            <a:avLst/>
          </a:prstGeom>
          <a:noFill/>
        </p:spPr>
        <p:txBody>
          <a:bodyPr wrap="none" rtlCol="0">
            <a:spAutoFit/>
          </a:bodyPr>
          <a:lstStyle/>
          <a:p>
            <a:r>
              <a:rPr lang="en-US" altLang="zh-CN" sz="1200" i="1" dirty="0" smtClean="0">
                <a:solidFill>
                  <a:srgbClr val="FFC000"/>
                </a:solidFill>
                <a:latin typeface="Times New Roman" panose="02020603050405020304" pitchFamily="18" charset="0"/>
                <a:cs typeface="Times New Roman" panose="02020603050405020304" pitchFamily="18" charset="0"/>
              </a:rPr>
              <a:t>A. </a:t>
            </a:r>
            <a:r>
              <a:rPr lang="en-US" altLang="zh-CN" sz="1200" i="1" dirty="0" err="1" smtClean="0">
                <a:solidFill>
                  <a:srgbClr val="FFC000"/>
                </a:solidFill>
                <a:latin typeface="Times New Roman" panose="02020603050405020304" pitchFamily="18" charset="0"/>
                <a:cs typeface="Times New Roman" panose="02020603050405020304" pitchFamily="18" charset="0"/>
              </a:rPr>
              <a:t>anamensis</a:t>
            </a:r>
            <a:endParaRPr lang="zh-CN" altLang="en-US" sz="1200" i="1" dirty="0">
              <a:solidFill>
                <a:srgbClr val="FFC000"/>
              </a:solidFill>
              <a:latin typeface="Times New Roman" panose="02020603050405020304" pitchFamily="18" charset="0"/>
              <a:cs typeface="Times New Roman" panose="02020603050405020304" pitchFamily="18" charset="0"/>
            </a:endParaRPr>
          </a:p>
        </p:txBody>
      </p:sp>
      <p:sp>
        <p:nvSpPr>
          <p:cNvPr id="101" name="TextBox 100"/>
          <p:cNvSpPr txBox="1"/>
          <p:nvPr/>
        </p:nvSpPr>
        <p:spPr>
          <a:xfrm>
            <a:off x="4269579" y="4283879"/>
            <a:ext cx="1206484" cy="276999"/>
          </a:xfrm>
          <a:prstGeom prst="rect">
            <a:avLst/>
          </a:prstGeom>
          <a:noFill/>
        </p:spPr>
        <p:txBody>
          <a:bodyPr wrap="none" rtlCol="0">
            <a:spAutoFit/>
          </a:bodyPr>
          <a:lstStyle/>
          <a:p>
            <a:r>
              <a:rPr lang="en-US" altLang="zh-CN" sz="1200" i="1" dirty="0" smtClean="0">
                <a:solidFill>
                  <a:srgbClr val="FFC000"/>
                </a:solidFill>
                <a:latin typeface="Times New Roman" panose="02020603050405020304" pitchFamily="18" charset="0"/>
                <a:cs typeface="Times New Roman" panose="02020603050405020304" pitchFamily="18" charset="0"/>
              </a:rPr>
              <a:t>A. </a:t>
            </a:r>
            <a:r>
              <a:rPr lang="en-US" altLang="zh-CN" sz="1200" i="1" dirty="0" err="1" smtClean="0">
                <a:solidFill>
                  <a:srgbClr val="FFC000"/>
                </a:solidFill>
                <a:latin typeface="Times New Roman" panose="02020603050405020304" pitchFamily="18" charset="0"/>
                <a:cs typeface="Times New Roman" panose="02020603050405020304" pitchFamily="18" charset="0"/>
              </a:rPr>
              <a:t>bahrelghazali</a:t>
            </a:r>
            <a:endParaRPr lang="zh-CN" altLang="en-US" sz="1200" i="1" dirty="0">
              <a:solidFill>
                <a:srgbClr val="FFC000"/>
              </a:solidFill>
              <a:latin typeface="Times New Roman" panose="02020603050405020304" pitchFamily="18" charset="0"/>
              <a:cs typeface="Times New Roman" panose="02020603050405020304" pitchFamily="18" charset="0"/>
            </a:endParaRPr>
          </a:p>
        </p:txBody>
      </p:sp>
      <p:cxnSp>
        <p:nvCxnSpPr>
          <p:cNvPr id="102" name="Straight Connector 101"/>
          <p:cNvCxnSpPr/>
          <p:nvPr/>
        </p:nvCxnSpPr>
        <p:spPr>
          <a:xfrm>
            <a:off x="789355" y="2463494"/>
            <a:ext cx="0" cy="220393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79481" y="2471722"/>
            <a:ext cx="10941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92849" y="2961007"/>
            <a:ext cx="10941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92849" y="3458311"/>
            <a:ext cx="10941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00870" y="3947596"/>
            <a:ext cx="10941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98195" y="4442228"/>
            <a:ext cx="10941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1035822" y="2486225"/>
            <a:ext cx="252000" cy="1316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Rectangle 108"/>
          <p:cNvSpPr/>
          <p:nvPr/>
        </p:nvSpPr>
        <p:spPr>
          <a:xfrm>
            <a:off x="1552487" y="2512464"/>
            <a:ext cx="252000" cy="1096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Rectangle 109"/>
          <p:cNvSpPr/>
          <p:nvPr/>
        </p:nvSpPr>
        <p:spPr>
          <a:xfrm>
            <a:off x="2067481" y="2530379"/>
            <a:ext cx="252000" cy="338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Rectangle 110"/>
          <p:cNvSpPr/>
          <p:nvPr/>
        </p:nvSpPr>
        <p:spPr>
          <a:xfrm>
            <a:off x="2453957" y="2524980"/>
            <a:ext cx="252000" cy="81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Rectangle 111"/>
          <p:cNvSpPr/>
          <p:nvPr/>
        </p:nvSpPr>
        <p:spPr>
          <a:xfrm>
            <a:off x="2724110" y="2959551"/>
            <a:ext cx="25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Rectangle 112"/>
          <p:cNvSpPr/>
          <p:nvPr/>
        </p:nvSpPr>
        <p:spPr>
          <a:xfrm>
            <a:off x="2905324" y="2610740"/>
            <a:ext cx="252000" cy="1979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Rectangle 113"/>
          <p:cNvSpPr/>
          <p:nvPr/>
        </p:nvSpPr>
        <p:spPr>
          <a:xfrm>
            <a:off x="3310923" y="2563595"/>
            <a:ext cx="25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Rectangle 114"/>
          <p:cNvSpPr/>
          <p:nvPr/>
        </p:nvSpPr>
        <p:spPr>
          <a:xfrm>
            <a:off x="3723184" y="3191855"/>
            <a:ext cx="252000" cy="166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Rectangle 115"/>
          <p:cNvSpPr/>
          <p:nvPr/>
        </p:nvSpPr>
        <p:spPr>
          <a:xfrm>
            <a:off x="3098701" y="3396810"/>
            <a:ext cx="25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Rectangle 116"/>
          <p:cNvSpPr/>
          <p:nvPr/>
        </p:nvSpPr>
        <p:spPr>
          <a:xfrm>
            <a:off x="4175209" y="2505200"/>
            <a:ext cx="252000" cy="9017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Rectangle 117"/>
          <p:cNvSpPr/>
          <p:nvPr/>
        </p:nvSpPr>
        <p:spPr>
          <a:xfrm>
            <a:off x="4779732" y="2540406"/>
            <a:ext cx="252000" cy="2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Rectangle 118"/>
          <p:cNvSpPr/>
          <p:nvPr/>
        </p:nvSpPr>
        <p:spPr>
          <a:xfrm>
            <a:off x="4688379" y="3292257"/>
            <a:ext cx="252000" cy="417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Rectangle 119"/>
          <p:cNvSpPr/>
          <p:nvPr/>
        </p:nvSpPr>
        <p:spPr>
          <a:xfrm>
            <a:off x="5263290" y="3451802"/>
            <a:ext cx="25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Rectangle 120"/>
          <p:cNvSpPr/>
          <p:nvPr/>
        </p:nvSpPr>
        <p:spPr>
          <a:xfrm>
            <a:off x="4124447" y="3839945"/>
            <a:ext cx="25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Rectangle 121"/>
          <p:cNvSpPr/>
          <p:nvPr/>
        </p:nvSpPr>
        <p:spPr>
          <a:xfrm>
            <a:off x="4501304" y="4160328"/>
            <a:ext cx="252000" cy="949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Rectangle 122"/>
          <p:cNvSpPr/>
          <p:nvPr/>
        </p:nvSpPr>
        <p:spPr>
          <a:xfrm>
            <a:off x="4961426" y="4300822"/>
            <a:ext cx="25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Rectangle 123"/>
          <p:cNvSpPr/>
          <p:nvPr/>
        </p:nvSpPr>
        <p:spPr>
          <a:xfrm>
            <a:off x="5470257" y="3981734"/>
            <a:ext cx="252000" cy="3735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Rectangle 124"/>
          <p:cNvSpPr/>
          <p:nvPr/>
        </p:nvSpPr>
        <p:spPr>
          <a:xfrm>
            <a:off x="5470256" y="4446078"/>
            <a:ext cx="252000" cy="11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Rectangle 125"/>
          <p:cNvSpPr/>
          <p:nvPr/>
        </p:nvSpPr>
        <p:spPr>
          <a:xfrm>
            <a:off x="5908277" y="4143660"/>
            <a:ext cx="252000" cy="1163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Rectangle 126"/>
          <p:cNvSpPr/>
          <p:nvPr/>
        </p:nvSpPr>
        <p:spPr>
          <a:xfrm>
            <a:off x="6326965" y="3648358"/>
            <a:ext cx="252000" cy="3402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Rectangle 127"/>
          <p:cNvSpPr/>
          <p:nvPr/>
        </p:nvSpPr>
        <p:spPr>
          <a:xfrm>
            <a:off x="6167097" y="3450716"/>
            <a:ext cx="25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Rectangle 128"/>
          <p:cNvSpPr/>
          <p:nvPr/>
        </p:nvSpPr>
        <p:spPr>
          <a:xfrm>
            <a:off x="7019152" y="3741228"/>
            <a:ext cx="25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Rectangle 129"/>
          <p:cNvSpPr/>
          <p:nvPr/>
        </p:nvSpPr>
        <p:spPr>
          <a:xfrm>
            <a:off x="6931046" y="2998278"/>
            <a:ext cx="252000" cy="4997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Rectangle 130"/>
          <p:cNvSpPr/>
          <p:nvPr/>
        </p:nvSpPr>
        <p:spPr>
          <a:xfrm>
            <a:off x="7521596" y="3131628"/>
            <a:ext cx="252000" cy="4997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Rectangle 131"/>
          <p:cNvSpPr/>
          <p:nvPr/>
        </p:nvSpPr>
        <p:spPr>
          <a:xfrm>
            <a:off x="7797821" y="3634072"/>
            <a:ext cx="252000" cy="187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TextBox 132"/>
          <p:cNvSpPr txBox="1"/>
          <p:nvPr/>
        </p:nvSpPr>
        <p:spPr>
          <a:xfrm>
            <a:off x="7047109" y="4824175"/>
            <a:ext cx="1318374" cy="338554"/>
          </a:xfrm>
          <a:prstGeom prst="rect">
            <a:avLst/>
          </a:prstGeom>
          <a:noFill/>
        </p:spPr>
        <p:txBody>
          <a:bodyPr wrap="none" rtlCol="0">
            <a:spAutoFit/>
          </a:bodyPr>
          <a:lstStyle/>
          <a:p>
            <a:r>
              <a:rPr lang="en-US" altLang="zh-CN" sz="1600" i="1" dirty="0" err="1" smtClean="0">
                <a:solidFill>
                  <a:schemeClr val="accent2"/>
                </a:solidFill>
                <a:latin typeface="Times New Roman" panose="02020603050405020304" pitchFamily="18" charset="0"/>
                <a:cs typeface="Times New Roman" panose="02020603050405020304" pitchFamily="18" charset="0"/>
              </a:rPr>
              <a:t>Paranthropus</a:t>
            </a:r>
            <a:endParaRPr lang="en-US" altLang="zh-CN" sz="1600" i="1" dirty="0" smtClean="0">
              <a:solidFill>
                <a:schemeClr val="accent2"/>
              </a:solidFill>
              <a:latin typeface="Times New Roman" panose="02020603050405020304" pitchFamily="18" charset="0"/>
              <a:cs typeface="Times New Roman" panose="02020603050405020304" pitchFamily="18" charset="0"/>
            </a:endParaRPr>
          </a:p>
        </p:txBody>
      </p:sp>
      <p:sp>
        <p:nvSpPr>
          <p:cNvPr id="134" name="TextBox 133"/>
          <p:cNvSpPr txBox="1"/>
          <p:nvPr/>
        </p:nvSpPr>
        <p:spPr>
          <a:xfrm>
            <a:off x="7240472" y="3777205"/>
            <a:ext cx="1048107" cy="276999"/>
          </a:xfrm>
          <a:prstGeom prst="rect">
            <a:avLst/>
          </a:prstGeom>
          <a:noFill/>
        </p:spPr>
        <p:txBody>
          <a:bodyPr wrap="none" rtlCol="0">
            <a:spAutoFit/>
          </a:bodyPr>
          <a:lstStyle/>
          <a:p>
            <a:r>
              <a:rPr lang="en-US" altLang="zh-CN" sz="1200" i="1" dirty="0" smtClean="0">
                <a:solidFill>
                  <a:schemeClr val="accent2"/>
                </a:solidFill>
                <a:latin typeface="Times New Roman" panose="02020603050405020304" pitchFamily="18" charset="0"/>
                <a:cs typeface="Times New Roman" panose="02020603050405020304" pitchFamily="18" charset="0"/>
              </a:rPr>
              <a:t>P. </a:t>
            </a:r>
            <a:r>
              <a:rPr lang="en-US" altLang="zh-CN" sz="1200" i="1" dirty="0" err="1" smtClean="0">
                <a:solidFill>
                  <a:schemeClr val="accent2"/>
                </a:solidFill>
                <a:latin typeface="Times New Roman" panose="02020603050405020304" pitchFamily="18" charset="0"/>
                <a:cs typeface="Times New Roman" panose="02020603050405020304" pitchFamily="18" charset="0"/>
              </a:rPr>
              <a:t>aethiopicus</a:t>
            </a:r>
            <a:endParaRPr lang="zh-CN" altLang="en-US" sz="1200" i="1" dirty="0">
              <a:solidFill>
                <a:schemeClr val="accent2"/>
              </a:solidFill>
              <a:latin typeface="Times New Roman" panose="02020603050405020304" pitchFamily="18" charset="0"/>
              <a:cs typeface="Times New Roman" panose="02020603050405020304" pitchFamily="18" charset="0"/>
            </a:endParaRPr>
          </a:p>
        </p:txBody>
      </p:sp>
      <p:sp>
        <p:nvSpPr>
          <p:cNvPr id="135" name="TextBox 134"/>
          <p:cNvSpPr txBox="1"/>
          <p:nvPr/>
        </p:nvSpPr>
        <p:spPr>
          <a:xfrm>
            <a:off x="7323968" y="2888460"/>
            <a:ext cx="705065" cy="276999"/>
          </a:xfrm>
          <a:prstGeom prst="rect">
            <a:avLst/>
          </a:prstGeom>
          <a:noFill/>
        </p:spPr>
        <p:txBody>
          <a:bodyPr wrap="none" rtlCol="0">
            <a:spAutoFit/>
          </a:bodyPr>
          <a:lstStyle/>
          <a:p>
            <a:r>
              <a:rPr lang="en-US" altLang="zh-CN" sz="1200" i="1" dirty="0" smtClean="0">
                <a:solidFill>
                  <a:schemeClr val="accent2"/>
                </a:solidFill>
                <a:latin typeface="Times New Roman" panose="02020603050405020304" pitchFamily="18" charset="0"/>
                <a:cs typeface="Times New Roman" panose="02020603050405020304" pitchFamily="18" charset="0"/>
              </a:rPr>
              <a:t>P. </a:t>
            </a:r>
            <a:r>
              <a:rPr lang="en-US" altLang="zh-CN" sz="1200" i="1" dirty="0" err="1" smtClean="0">
                <a:solidFill>
                  <a:schemeClr val="accent2"/>
                </a:solidFill>
                <a:latin typeface="Times New Roman" panose="02020603050405020304" pitchFamily="18" charset="0"/>
                <a:cs typeface="Times New Roman" panose="02020603050405020304" pitchFamily="18" charset="0"/>
              </a:rPr>
              <a:t>boisei</a:t>
            </a:r>
            <a:endParaRPr lang="zh-CN" altLang="en-US" sz="1200" i="1" dirty="0">
              <a:solidFill>
                <a:schemeClr val="accent2"/>
              </a:solidFill>
              <a:latin typeface="Times New Roman" panose="02020603050405020304" pitchFamily="18" charset="0"/>
              <a:cs typeface="Times New Roman" panose="02020603050405020304" pitchFamily="18" charset="0"/>
            </a:endParaRPr>
          </a:p>
        </p:txBody>
      </p:sp>
      <p:sp>
        <p:nvSpPr>
          <p:cNvPr id="136" name="TextBox 135"/>
          <p:cNvSpPr txBox="1"/>
          <p:nvPr/>
        </p:nvSpPr>
        <p:spPr>
          <a:xfrm>
            <a:off x="6631026" y="2728918"/>
            <a:ext cx="859659" cy="276999"/>
          </a:xfrm>
          <a:prstGeom prst="rect">
            <a:avLst/>
          </a:prstGeom>
          <a:noFill/>
        </p:spPr>
        <p:txBody>
          <a:bodyPr wrap="none" rtlCol="0">
            <a:spAutoFit/>
          </a:bodyPr>
          <a:lstStyle/>
          <a:p>
            <a:r>
              <a:rPr lang="en-US" altLang="zh-CN" sz="1200" i="1" dirty="0" smtClean="0">
                <a:solidFill>
                  <a:schemeClr val="accent2"/>
                </a:solidFill>
                <a:latin typeface="Times New Roman" panose="02020603050405020304" pitchFamily="18" charset="0"/>
                <a:cs typeface="Times New Roman" panose="02020603050405020304" pitchFamily="18" charset="0"/>
              </a:rPr>
              <a:t>P. </a:t>
            </a:r>
            <a:r>
              <a:rPr lang="en-US" altLang="zh-CN" sz="1200" i="1" dirty="0" err="1" smtClean="0">
                <a:solidFill>
                  <a:schemeClr val="accent2"/>
                </a:solidFill>
                <a:latin typeface="Times New Roman" panose="02020603050405020304" pitchFamily="18" charset="0"/>
                <a:cs typeface="Times New Roman" panose="02020603050405020304" pitchFamily="18" charset="0"/>
              </a:rPr>
              <a:t>robustus</a:t>
            </a:r>
            <a:endParaRPr lang="zh-CN" altLang="en-US" sz="1200" i="1" dirty="0">
              <a:solidFill>
                <a:schemeClr val="accent2"/>
              </a:solidFill>
              <a:latin typeface="Times New Roman" panose="02020603050405020304" pitchFamily="18" charset="0"/>
              <a:cs typeface="Times New Roman" panose="02020603050405020304" pitchFamily="18" charset="0"/>
            </a:endParaRPr>
          </a:p>
        </p:txBody>
      </p:sp>
      <p:sp>
        <p:nvSpPr>
          <p:cNvPr id="137" name="TextBox 136"/>
          <p:cNvSpPr txBox="1"/>
          <p:nvPr/>
        </p:nvSpPr>
        <p:spPr>
          <a:xfrm>
            <a:off x="4404183" y="4826847"/>
            <a:ext cx="1579278" cy="338554"/>
          </a:xfrm>
          <a:prstGeom prst="rect">
            <a:avLst/>
          </a:prstGeom>
          <a:noFill/>
        </p:spPr>
        <p:txBody>
          <a:bodyPr wrap="none" rtlCol="0">
            <a:spAutoFit/>
          </a:bodyPr>
          <a:lstStyle/>
          <a:p>
            <a:r>
              <a:rPr lang="en-US" altLang="zh-CN" sz="1600" i="1" dirty="0" smtClean="0">
                <a:solidFill>
                  <a:srgbClr val="FFC000"/>
                </a:solidFill>
                <a:latin typeface="Times New Roman" panose="02020603050405020304" pitchFamily="18" charset="0"/>
                <a:cs typeface="Times New Roman" panose="02020603050405020304" pitchFamily="18" charset="0"/>
              </a:rPr>
              <a:t>Australopithecus</a:t>
            </a:r>
          </a:p>
        </p:txBody>
      </p:sp>
      <p:sp>
        <p:nvSpPr>
          <p:cNvPr id="138" name="TextBox 137"/>
          <p:cNvSpPr txBox="1"/>
          <p:nvPr/>
        </p:nvSpPr>
        <p:spPr>
          <a:xfrm>
            <a:off x="4152174" y="3916723"/>
            <a:ext cx="886781" cy="276999"/>
          </a:xfrm>
          <a:prstGeom prst="rect">
            <a:avLst/>
          </a:prstGeom>
          <a:noFill/>
        </p:spPr>
        <p:txBody>
          <a:bodyPr wrap="none" rtlCol="0">
            <a:spAutoFit/>
          </a:bodyPr>
          <a:lstStyle/>
          <a:p>
            <a:r>
              <a:rPr lang="en-US" altLang="zh-CN" sz="1200" i="1" dirty="0" smtClean="0">
                <a:solidFill>
                  <a:srgbClr val="FFC000"/>
                </a:solidFill>
                <a:latin typeface="Times New Roman" panose="02020603050405020304" pitchFamily="18" charset="0"/>
                <a:cs typeface="Times New Roman" panose="02020603050405020304" pitchFamily="18" charset="0"/>
              </a:rPr>
              <a:t>K. </a:t>
            </a:r>
            <a:r>
              <a:rPr lang="en-US" altLang="zh-CN" sz="1200" i="1" dirty="0" err="1" smtClean="0">
                <a:solidFill>
                  <a:srgbClr val="FFC000"/>
                </a:solidFill>
                <a:latin typeface="Times New Roman" panose="02020603050405020304" pitchFamily="18" charset="0"/>
                <a:cs typeface="Times New Roman" panose="02020603050405020304" pitchFamily="18" charset="0"/>
              </a:rPr>
              <a:t>platyops</a:t>
            </a:r>
            <a:endParaRPr lang="zh-CN" altLang="en-US" sz="1200" i="1" dirty="0">
              <a:solidFill>
                <a:srgbClr val="FFC000"/>
              </a:solidFill>
              <a:latin typeface="Times New Roman" panose="02020603050405020304" pitchFamily="18" charset="0"/>
              <a:cs typeface="Times New Roman" panose="02020603050405020304" pitchFamily="18" charset="0"/>
            </a:endParaRPr>
          </a:p>
        </p:txBody>
      </p:sp>
      <p:sp>
        <p:nvSpPr>
          <p:cNvPr id="139" name="TextBox 138"/>
          <p:cNvSpPr txBox="1"/>
          <p:nvPr/>
        </p:nvSpPr>
        <p:spPr>
          <a:xfrm>
            <a:off x="6174244" y="3961708"/>
            <a:ext cx="938077" cy="276999"/>
          </a:xfrm>
          <a:prstGeom prst="rect">
            <a:avLst/>
          </a:prstGeom>
          <a:noFill/>
        </p:spPr>
        <p:txBody>
          <a:bodyPr wrap="none" rtlCol="0">
            <a:spAutoFit/>
          </a:bodyPr>
          <a:lstStyle/>
          <a:p>
            <a:r>
              <a:rPr lang="en-US" altLang="zh-CN" sz="1200" i="1" dirty="0" smtClean="0">
                <a:solidFill>
                  <a:srgbClr val="FFC000"/>
                </a:solidFill>
                <a:latin typeface="Times New Roman" panose="02020603050405020304" pitchFamily="18" charset="0"/>
                <a:cs typeface="Times New Roman" panose="02020603050405020304" pitchFamily="18" charset="0"/>
              </a:rPr>
              <a:t>A. </a:t>
            </a:r>
            <a:r>
              <a:rPr lang="en-US" altLang="zh-CN" sz="1200" i="1" dirty="0" err="1" smtClean="0">
                <a:solidFill>
                  <a:srgbClr val="FFC000"/>
                </a:solidFill>
                <a:latin typeface="Times New Roman" panose="02020603050405020304" pitchFamily="18" charset="0"/>
                <a:cs typeface="Times New Roman" panose="02020603050405020304" pitchFamily="18" charset="0"/>
              </a:rPr>
              <a:t>africanus</a:t>
            </a:r>
            <a:endParaRPr lang="zh-CN" altLang="en-US" sz="1200" i="1" dirty="0">
              <a:solidFill>
                <a:srgbClr val="FFC000"/>
              </a:solidFill>
              <a:latin typeface="Times New Roman" panose="02020603050405020304" pitchFamily="18" charset="0"/>
              <a:cs typeface="Times New Roman" panose="02020603050405020304" pitchFamily="18" charset="0"/>
            </a:endParaRPr>
          </a:p>
        </p:txBody>
      </p:sp>
      <p:sp>
        <p:nvSpPr>
          <p:cNvPr id="140" name="TextBox 139"/>
          <p:cNvSpPr txBox="1"/>
          <p:nvPr/>
        </p:nvSpPr>
        <p:spPr>
          <a:xfrm>
            <a:off x="5112986" y="3726727"/>
            <a:ext cx="914738" cy="276999"/>
          </a:xfrm>
          <a:prstGeom prst="rect">
            <a:avLst/>
          </a:prstGeom>
          <a:noFill/>
        </p:spPr>
        <p:txBody>
          <a:bodyPr wrap="none" rtlCol="0">
            <a:spAutoFit/>
          </a:bodyPr>
          <a:lstStyle/>
          <a:p>
            <a:r>
              <a:rPr lang="en-US" altLang="zh-CN" sz="1200" i="1" dirty="0" smtClean="0">
                <a:solidFill>
                  <a:srgbClr val="FFC000"/>
                </a:solidFill>
                <a:latin typeface="Times New Roman" panose="02020603050405020304" pitchFamily="18" charset="0"/>
                <a:cs typeface="Times New Roman" panose="02020603050405020304" pitchFamily="18" charset="0"/>
              </a:rPr>
              <a:t>A. afarensis</a:t>
            </a:r>
            <a:endParaRPr lang="zh-CN" altLang="en-US" sz="1200" i="1" dirty="0">
              <a:solidFill>
                <a:srgbClr val="FFC000"/>
              </a:solidFill>
              <a:latin typeface="Times New Roman" panose="02020603050405020304" pitchFamily="18" charset="0"/>
              <a:cs typeface="Times New Roman" panose="02020603050405020304" pitchFamily="18" charset="0"/>
            </a:endParaRPr>
          </a:p>
        </p:txBody>
      </p:sp>
      <p:sp>
        <p:nvSpPr>
          <p:cNvPr id="141" name="TextBox 140"/>
          <p:cNvSpPr txBox="1"/>
          <p:nvPr/>
        </p:nvSpPr>
        <p:spPr>
          <a:xfrm>
            <a:off x="3270971" y="3700478"/>
            <a:ext cx="949299" cy="276999"/>
          </a:xfrm>
          <a:prstGeom prst="rect">
            <a:avLst/>
          </a:prstGeom>
          <a:noFill/>
        </p:spPr>
        <p:txBody>
          <a:bodyPr wrap="none" rtlCol="0">
            <a:spAutoFit/>
          </a:bodyPr>
          <a:lstStyle/>
          <a:p>
            <a:r>
              <a:rPr lang="en-US" altLang="zh-CN" sz="1200" dirty="0" err="1" smtClean="0">
                <a:solidFill>
                  <a:schemeClr val="accent1"/>
                </a:solidFill>
                <a:latin typeface="Times New Roman" panose="02020603050405020304" pitchFamily="18" charset="0"/>
                <a:cs typeface="Times New Roman" panose="02020603050405020304" pitchFamily="18" charset="0"/>
              </a:rPr>
              <a:t>Ledi</a:t>
            </a:r>
            <a:r>
              <a:rPr lang="en-US" altLang="zh-CN" sz="1200" dirty="0" smtClean="0">
                <a:solidFill>
                  <a:schemeClr val="accent1"/>
                </a:solidFill>
                <a:latin typeface="Times New Roman" panose="02020603050405020304" pitchFamily="18" charset="0"/>
                <a:cs typeface="Times New Roman" panose="02020603050405020304" pitchFamily="18" charset="0"/>
              </a:rPr>
              <a:t> </a:t>
            </a:r>
            <a:r>
              <a:rPr lang="en-US" altLang="zh-CN" sz="1200" dirty="0" err="1" smtClean="0">
                <a:solidFill>
                  <a:schemeClr val="accent1"/>
                </a:solidFill>
                <a:latin typeface="Times New Roman" panose="02020603050405020304" pitchFamily="18" charset="0"/>
                <a:cs typeface="Times New Roman" panose="02020603050405020304" pitchFamily="18" charset="0"/>
              </a:rPr>
              <a:t>Geraru</a:t>
            </a:r>
            <a:endParaRPr lang="zh-CN" altLang="en-US" sz="1200" dirty="0">
              <a:solidFill>
                <a:schemeClr val="accent1"/>
              </a:solidFill>
              <a:latin typeface="Times New Roman" panose="02020603050405020304" pitchFamily="18" charset="0"/>
              <a:cs typeface="Times New Roman" panose="02020603050405020304" pitchFamily="18" charset="0"/>
            </a:endParaRPr>
          </a:p>
        </p:txBody>
      </p:sp>
      <p:sp>
        <p:nvSpPr>
          <p:cNvPr id="142" name="TextBox 141"/>
          <p:cNvSpPr txBox="1"/>
          <p:nvPr/>
        </p:nvSpPr>
        <p:spPr>
          <a:xfrm>
            <a:off x="4904384" y="3460517"/>
            <a:ext cx="1056700"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t>
            </a:r>
            <a:r>
              <a:rPr lang="en-US" altLang="zh-CN" sz="1200" i="1" dirty="0" err="1" smtClean="0">
                <a:solidFill>
                  <a:schemeClr val="accent1"/>
                </a:solidFill>
                <a:latin typeface="Times New Roman" panose="02020603050405020304" pitchFamily="18" charset="0"/>
                <a:cs typeface="Times New Roman" panose="02020603050405020304" pitchFamily="18" charset="0"/>
              </a:rPr>
              <a:t>rudolfensis</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43" name="TextBox 142"/>
          <p:cNvSpPr txBox="1"/>
          <p:nvPr/>
        </p:nvSpPr>
        <p:spPr>
          <a:xfrm>
            <a:off x="4475020" y="3014765"/>
            <a:ext cx="792205"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t>
            </a:r>
            <a:r>
              <a:rPr lang="en-US" altLang="zh-CN" sz="1200" i="1" dirty="0" err="1" smtClean="0">
                <a:solidFill>
                  <a:schemeClr val="accent1"/>
                </a:solidFill>
                <a:latin typeface="Times New Roman" panose="02020603050405020304" pitchFamily="18" charset="0"/>
                <a:cs typeface="Times New Roman" panose="02020603050405020304" pitchFamily="18" charset="0"/>
              </a:rPr>
              <a:t>habilis</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44" name="TextBox 143"/>
          <p:cNvSpPr txBox="1"/>
          <p:nvPr/>
        </p:nvSpPr>
        <p:spPr>
          <a:xfrm>
            <a:off x="4431477" y="2528871"/>
            <a:ext cx="1068626"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t>
            </a:r>
            <a:r>
              <a:rPr lang="en-US" altLang="zh-CN" sz="1200" i="1" dirty="0" err="1" smtClean="0">
                <a:solidFill>
                  <a:schemeClr val="accent1"/>
                </a:solidFill>
                <a:latin typeface="Times New Roman" panose="02020603050405020304" pitchFamily="18" charset="0"/>
                <a:cs typeface="Times New Roman" panose="02020603050405020304" pitchFamily="18" charset="0"/>
              </a:rPr>
              <a:t>floresiensis</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45" name="TextBox 144"/>
          <p:cNvSpPr txBox="1"/>
          <p:nvPr/>
        </p:nvSpPr>
        <p:spPr>
          <a:xfrm>
            <a:off x="3877448" y="2083923"/>
            <a:ext cx="812145"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erectus</a:t>
            </a:r>
          </a:p>
        </p:txBody>
      </p:sp>
      <p:sp>
        <p:nvSpPr>
          <p:cNvPr id="146" name="TextBox 145"/>
          <p:cNvSpPr txBox="1"/>
          <p:nvPr/>
        </p:nvSpPr>
        <p:spPr>
          <a:xfrm>
            <a:off x="766840" y="1853266"/>
            <a:ext cx="833883"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sapiens</a:t>
            </a:r>
          </a:p>
        </p:txBody>
      </p:sp>
      <p:sp>
        <p:nvSpPr>
          <p:cNvPr id="147" name="TextBox 146"/>
          <p:cNvSpPr txBox="1"/>
          <p:nvPr/>
        </p:nvSpPr>
        <p:spPr>
          <a:xfrm>
            <a:off x="767218" y="2986070"/>
            <a:ext cx="1425390"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t>
            </a:r>
            <a:r>
              <a:rPr lang="en-US" altLang="zh-CN" sz="1200" i="1" dirty="0" err="1" smtClean="0">
                <a:solidFill>
                  <a:schemeClr val="accent1"/>
                </a:solidFill>
                <a:latin typeface="Times New Roman" panose="02020603050405020304" pitchFamily="18" charset="0"/>
                <a:cs typeface="Times New Roman" panose="02020603050405020304" pitchFamily="18" charset="0"/>
              </a:rPr>
              <a:t>neanderthalensis</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48" name="TextBox 147"/>
          <p:cNvSpPr txBox="1"/>
          <p:nvPr/>
        </p:nvSpPr>
        <p:spPr>
          <a:xfrm>
            <a:off x="1032560" y="3527900"/>
            <a:ext cx="1334724"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t>
            </a:r>
            <a:r>
              <a:rPr lang="en-US" altLang="zh-CN" sz="1200" i="1" dirty="0" err="1" smtClean="0">
                <a:solidFill>
                  <a:schemeClr val="accent1"/>
                </a:solidFill>
                <a:latin typeface="Times New Roman" panose="02020603050405020304" pitchFamily="18" charset="0"/>
                <a:cs typeface="Times New Roman" panose="02020603050405020304" pitchFamily="18" charset="0"/>
              </a:rPr>
              <a:t>heidelbergensis</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49" name="TextBox 148"/>
          <p:cNvSpPr txBox="1"/>
          <p:nvPr/>
        </p:nvSpPr>
        <p:spPr>
          <a:xfrm>
            <a:off x="2245531" y="2971827"/>
            <a:ext cx="1031051"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antecessor</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50" name="TextBox 149"/>
          <p:cNvSpPr txBox="1"/>
          <p:nvPr/>
        </p:nvSpPr>
        <p:spPr>
          <a:xfrm>
            <a:off x="2444960" y="1851763"/>
            <a:ext cx="1138902"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t>
            </a:r>
            <a:r>
              <a:rPr lang="en-US" altLang="zh-CN" sz="1200" i="1" dirty="0" err="1" smtClean="0">
                <a:solidFill>
                  <a:schemeClr val="accent1"/>
                </a:solidFill>
                <a:latin typeface="Times New Roman" panose="02020603050405020304" pitchFamily="18" charset="0"/>
                <a:cs typeface="Times New Roman" panose="02020603050405020304" pitchFamily="18" charset="0"/>
              </a:rPr>
              <a:t>rhodesiensis</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51" name="TextBox 150"/>
          <p:cNvSpPr txBox="1"/>
          <p:nvPr/>
        </p:nvSpPr>
        <p:spPr>
          <a:xfrm>
            <a:off x="3226352" y="2948010"/>
            <a:ext cx="879472"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t>
            </a:r>
            <a:r>
              <a:rPr lang="en-US" altLang="zh-CN" sz="1200" i="1" dirty="0" err="1" smtClean="0">
                <a:solidFill>
                  <a:schemeClr val="accent1"/>
                </a:solidFill>
                <a:latin typeface="Times New Roman" panose="02020603050405020304" pitchFamily="18" charset="0"/>
                <a:cs typeface="Times New Roman" panose="02020603050405020304" pitchFamily="18" charset="0"/>
              </a:rPr>
              <a:t>ergaster</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52" name="TextBox 151"/>
          <p:cNvSpPr txBox="1"/>
          <p:nvPr/>
        </p:nvSpPr>
        <p:spPr>
          <a:xfrm>
            <a:off x="3182752" y="2575989"/>
            <a:ext cx="758541"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t>
            </a:r>
            <a:r>
              <a:rPr lang="en-US" altLang="zh-CN" sz="1200" i="1" dirty="0" err="1" smtClean="0">
                <a:solidFill>
                  <a:schemeClr val="accent1"/>
                </a:solidFill>
                <a:latin typeface="Times New Roman" panose="02020603050405020304" pitchFamily="18" charset="0"/>
                <a:cs typeface="Times New Roman" panose="02020603050405020304" pitchFamily="18" charset="0"/>
              </a:rPr>
              <a:t>naledi</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53" name="TextBox 152"/>
          <p:cNvSpPr txBox="1"/>
          <p:nvPr/>
        </p:nvSpPr>
        <p:spPr>
          <a:xfrm>
            <a:off x="2909882" y="3362348"/>
            <a:ext cx="707245" cy="276999"/>
          </a:xfrm>
          <a:prstGeom prst="rect">
            <a:avLst/>
          </a:prstGeom>
          <a:noFill/>
        </p:spPr>
        <p:txBody>
          <a:bodyPr wrap="none" rtlCol="0">
            <a:spAutoFit/>
          </a:bodyPr>
          <a:lstStyle/>
          <a:p>
            <a:r>
              <a:rPr lang="en-US" altLang="zh-CN" sz="1200" dirty="0" err="1" smtClean="0">
                <a:solidFill>
                  <a:schemeClr val="accent1"/>
                </a:solidFill>
                <a:latin typeface="Times New Roman" panose="02020603050405020304" pitchFamily="18" charset="0"/>
                <a:cs typeface="Times New Roman" panose="02020603050405020304" pitchFamily="18" charset="0"/>
              </a:rPr>
              <a:t>Dmanisi</a:t>
            </a:r>
            <a:endParaRPr lang="zh-CN" altLang="en-US" sz="1200" dirty="0">
              <a:solidFill>
                <a:schemeClr val="accent1"/>
              </a:solidFill>
              <a:latin typeface="Times New Roman" panose="02020603050405020304" pitchFamily="18" charset="0"/>
              <a:cs typeface="Times New Roman" panose="02020603050405020304" pitchFamily="18" charset="0"/>
            </a:endParaRPr>
          </a:p>
        </p:txBody>
      </p:sp>
      <p:sp>
        <p:nvSpPr>
          <p:cNvPr id="154" name="TextBox 153"/>
          <p:cNvSpPr txBox="1"/>
          <p:nvPr/>
        </p:nvSpPr>
        <p:spPr>
          <a:xfrm>
            <a:off x="2109887" y="2112863"/>
            <a:ext cx="902811" cy="276999"/>
          </a:xfrm>
          <a:prstGeom prst="rect">
            <a:avLst/>
          </a:prstGeom>
          <a:noFill/>
        </p:spPr>
        <p:txBody>
          <a:bodyPr wrap="none" rtlCol="0">
            <a:spAutoFit/>
          </a:bodyPr>
          <a:lstStyle/>
          <a:p>
            <a:r>
              <a:rPr lang="en-US" altLang="zh-CN" sz="1200" dirty="0" err="1" smtClean="0">
                <a:solidFill>
                  <a:schemeClr val="accent1"/>
                </a:solidFill>
                <a:latin typeface="Times New Roman" panose="02020603050405020304" pitchFamily="18" charset="0"/>
                <a:cs typeface="Times New Roman" panose="02020603050405020304" pitchFamily="18" charset="0"/>
              </a:rPr>
              <a:t>Denisovans</a:t>
            </a:r>
            <a:endParaRPr lang="zh-CN" altLang="en-US" sz="1200" dirty="0">
              <a:solidFill>
                <a:schemeClr val="accent1"/>
              </a:solidFill>
              <a:latin typeface="Times New Roman" panose="02020603050405020304" pitchFamily="18" charset="0"/>
              <a:cs typeface="Times New Roman" panose="02020603050405020304" pitchFamily="18" charset="0"/>
            </a:endParaRPr>
          </a:p>
        </p:txBody>
      </p:sp>
      <p:sp>
        <p:nvSpPr>
          <p:cNvPr id="155" name="TextBox 154"/>
          <p:cNvSpPr txBox="1"/>
          <p:nvPr/>
        </p:nvSpPr>
        <p:spPr>
          <a:xfrm>
            <a:off x="492919" y="2289053"/>
            <a:ext cx="30168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156" name="TextBox 155"/>
          <p:cNvSpPr txBox="1"/>
          <p:nvPr/>
        </p:nvSpPr>
        <p:spPr>
          <a:xfrm>
            <a:off x="497683" y="2774829"/>
            <a:ext cx="30168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sp>
        <p:nvSpPr>
          <p:cNvPr id="157" name="TextBox 156"/>
          <p:cNvSpPr txBox="1"/>
          <p:nvPr/>
        </p:nvSpPr>
        <p:spPr>
          <a:xfrm>
            <a:off x="495301" y="3267747"/>
            <a:ext cx="30168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p:txBody>
      </p:sp>
      <p:sp>
        <p:nvSpPr>
          <p:cNvPr id="158" name="TextBox 157"/>
          <p:cNvSpPr txBox="1"/>
          <p:nvPr/>
        </p:nvSpPr>
        <p:spPr>
          <a:xfrm>
            <a:off x="500065" y="3753523"/>
            <a:ext cx="30168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p:txBody>
      </p:sp>
      <p:sp>
        <p:nvSpPr>
          <p:cNvPr id="159" name="TextBox 158"/>
          <p:cNvSpPr txBox="1"/>
          <p:nvPr/>
        </p:nvSpPr>
        <p:spPr>
          <a:xfrm>
            <a:off x="497685" y="4255966"/>
            <a:ext cx="30168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p:txBody>
      </p:sp>
      <p:sp>
        <p:nvSpPr>
          <p:cNvPr id="160" name="TextBox 159"/>
          <p:cNvSpPr txBox="1"/>
          <p:nvPr/>
        </p:nvSpPr>
        <p:spPr>
          <a:xfrm rot="16200000">
            <a:off x="-523874" y="3367759"/>
            <a:ext cx="1813317"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Million years ago</a:t>
            </a:r>
            <a:endParaRPr lang="zh-CN" altLang="en-US" dirty="0">
              <a:latin typeface="Times New Roman" panose="02020603050405020304" pitchFamily="18" charset="0"/>
              <a:cs typeface="Times New Roman" panose="02020603050405020304" pitchFamily="18" charset="0"/>
            </a:endParaRPr>
          </a:p>
        </p:txBody>
      </p:sp>
      <p:cxnSp>
        <p:nvCxnSpPr>
          <p:cNvPr id="161" name="Straight Connector 160"/>
          <p:cNvCxnSpPr/>
          <p:nvPr/>
        </p:nvCxnSpPr>
        <p:spPr>
          <a:xfrm>
            <a:off x="1160998" y="2272632"/>
            <a:ext cx="0" cy="172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570961" y="2341008"/>
            <a:ext cx="0" cy="142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3028479" y="2118274"/>
            <a:ext cx="7214" cy="428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238479" y="2915817"/>
            <a:ext cx="0" cy="613446"/>
          </a:xfrm>
          <a:prstGeom prst="line">
            <a:avLst/>
          </a:prstGeom>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353506" y="4813476"/>
            <a:ext cx="684803" cy="338554"/>
          </a:xfrm>
          <a:prstGeom prst="rect">
            <a:avLst/>
          </a:prstGeom>
          <a:noFill/>
        </p:spPr>
        <p:txBody>
          <a:bodyPr wrap="none" rtlCol="0">
            <a:spAutoFit/>
          </a:bodyPr>
          <a:lstStyle/>
          <a:p>
            <a:r>
              <a:rPr lang="en-US" altLang="zh-CN" sz="1600" i="1" dirty="0" smtClean="0">
                <a:solidFill>
                  <a:schemeClr val="accent1"/>
                </a:solidFill>
                <a:latin typeface="Times New Roman" panose="02020603050405020304" pitchFamily="18" charset="0"/>
                <a:cs typeface="Times New Roman" panose="02020603050405020304" pitchFamily="18" charset="0"/>
              </a:rPr>
              <a:t>Homo</a:t>
            </a:r>
          </a:p>
        </p:txBody>
      </p:sp>
      <p:cxnSp>
        <p:nvCxnSpPr>
          <p:cNvPr id="166" name="Straight Connector 165"/>
          <p:cNvCxnSpPr/>
          <p:nvPr/>
        </p:nvCxnSpPr>
        <p:spPr>
          <a:xfrm>
            <a:off x="4924926" y="5911516"/>
            <a:ext cx="37003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1727818" y="5333161"/>
            <a:ext cx="0" cy="179956"/>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5259756" y="5335835"/>
            <a:ext cx="0" cy="179956"/>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7773018" y="5335834"/>
            <a:ext cx="0" cy="17995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4930892" y="5513116"/>
            <a:ext cx="0" cy="4010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8612556" y="2475832"/>
            <a:ext cx="0" cy="34437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716505" y="5513116"/>
            <a:ext cx="60639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652337" y="2700421"/>
            <a:ext cx="605" cy="323516"/>
          </a:xfrm>
          <a:prstGeom prst="line">
            <a:avLst/>
          </a:prstGeom>
        </p:spPr>
        <p:style>
          <a:lnRef idx="1">
            <a:schemeClr val="accent1"/>
          </a:lnRef>
          <a:fillRef idx="0">
            <a:schemeClr val="accent1"/>
          </a:fillRef>
          <a:effectRef idx="0">
            <a:schemeClr val="accent1"/>
          </a:effectRef>
          <a:fontRef idx="minor">
            <a:schemeClr val="tx1"/>
          </a:fontRef>
        </p:style>
      </p:cxnSp>
      <p:pic>
        <p:nvPicPr>
          <p:cNvPr id="1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859" y="1332362"/>
            <a:ext cx="248987" cy="51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5" name="Straight Connector 174"/>
          <p:cNvCxnSpPr/>
          <p:nvPr/>
        </p:nvCxnSpPr>
        <p:spPr>
          <a:xfrm flipV="1">
            <a:off x="6783755" y="5916843"/>
            <a:ext cx="0" cy="16846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7917511" y="2005262"/>
            <a:ext cx="957313" cy="276999"/>
          </a:xfrm>
          <a:prstGeom prst="rect">
            <a:avLst/>
          </a:prstGeom>
          <a:noFill/>
        </p:spPr>
        <p:txBody>
          <a:bodyPr wrap="none" rtlCol="0">
            <a:spAutoFit/>
          </a:bodyPr>
          <a:lstStyle/>
          <a:p>
            <a:pPr algn="ctr"/>
            <a:r>
              <a:rPr lang="en-US" altLang="zh-CN" sz="1200" dirty="0" smtClean="0">
                <a:latin typeface="Times New Roman" panose="02020603050405020304" pitchFamily="18" charset="0"/>
                <a:cs typeface="Times New Roman" panose="02020603050405020304" pitchFamily="18" charset="0"/>
              </a:rPr>
              <a:t>Chimpanzee</a:t>
            </a:r>
          </a:p>
        </p:txBody>
      </p:sp>
      <p:pic>
        <p:nvPicPr>
          <p:cNvPr id="1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1774" y="1422664"/>
            <a:ext cx="738605" cy="5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8" name="TextBox 177"/>
          <p:cNvSpPr txBox="1"/>
          <p:nvPr/>
        </p:nvSpPr>
        <p:spPr>
          <a:xfrm>
            <a:off x="4691804" y="6181682"/>
            <a:ext cx="4172937" cy="261610"/>
          </a:xfrm>
          <a:prstGeom prst="rect">
            <a:avLst/>
          </a:prstGeom>
          <a:noFill/>
        </p:spPr>
        <p:txBody>
          <a:bodyPr wrap="none" rtlCol="0">
            <a:spAutoFit/>
          </a:bodyPr>
          <a:lstStyle/>
          <a:p>
            <a:r>
              <a:rPr lang="en-US" altLang="zh-CN" sz="1100" dirty="0" smtClean="0">
                <a:latin typeface="Times New Roman" panose="02020603050405020304" pitchFamily="18" charset="0"/>
                <a:cs typeface="Times New Roman" panose="02020603050405020304" pitchFamily="18" charset="0"/>
              </a:rPr>
              <a:t>Modified from de </a:t>
            </a:r>
            <a:r>
              <a:rPr lang="en-US" altLang="zh-CN" sz="1100" dirty="0">
                <a:latin typeface="Times New Roman" panose="02020603050405020304" pitchFamily="18" charset="0"/>
                <a:cs typeface="Times New Roman" panose="02020603050405020304" pitchFamily="18" charset="0"/>
              </a:rPr>
              <a:t>Sousa, </a:t>
            </a:r>
            <a:r>
              <a:rPr lang="en-US" altLang="zh-CN" sz="1100" dirty="0" smtClean="0">
                <a:latin typeface="Times New Roman" panose="02020603050405020304" pitchFamily="18" charset="0"/>
                <a:cs typeface="Times New Roman" panose="02020603050405020304" pitchFamily="18" charset="0"/>
              </a:rPr>
              <a:t>et al. (2023) </a:t>
            </a:r>
            <a:r>
              <a:rPr lang="en-US" altLang="zh-CN" sz="1100" b="1" i="1" dirty="0" smtClean="0">
                <a:latin typeface="Times New Roman" panose="02020603050405020304" pitchFamily="18" charset="0"/>
                <a:cs typeface="Times New Roman" panose="02020603050405020304" pitchFamily="18" charset="0"/>
              </a:rPr>
              <a:t>Communications Biology </a:t>
            </a:r>
            <a:r>
              <a:rPr lang="en-US" altLang="zh-CN" sz="1100" dirty="0" smtClean="0">
                <a:latin typeface="Times New Roman" panose="02020603050405020304" pitchFamily="18" charset="0"/>
                <a:cs typeface="Times New Roman" panose="02020603050405020304" pitchFamily="18" charset="0"/>
              </a:rPr>
              <a:t>6:636</a:t>
            </a:r>
            <a:endParaRPr lang="zh-CN" altLang="en-US" sz="1100" dirty="0">
              <a:latin typeface="Times New Roman" panose="02020603050405020304" pitchFamily="18" charset="0"/>
              <a:cs typeface="Times New Roman" panose="02020603050405020304" pitchFamily="18" charset="0"/>
            </a:endParaRPr>
          </a:p>
        </p:txBody>
      </p:sp>
      <p:sp>
        <p:nvSpPr>
          <p:cNvPr id="179" name="TextBox 178"/>
          <p:cNvSpPr txBox="1"/>
          <p:nvPr/>
        </p:nvSpPr>
        <p:spPr>
          <a:xfrm>
            <a:off x="7352637" y="6427536"/>
            <a:ext cx="1477905" cy="276999"/>
          </a:xfrm>
          <a:prstGeom prst="rect">
            <a:avLst/>
          </a:prstGeom>
          <a:noFill/>
        </p:spPr>
        <p:txBody>
          <a:bodyPr wrap="none" rtlCol="0">
            <a:spAutoFit/>
          </a:bodyPr>
          <a:lstStyle/>
          <a:p>
            <a:r>
              <a:rPr lang="en-US" altLang="zh-CN" sz="1200" dirty="0" smtClean="0">
                <a:latin typeface="Times New Roman" panose="02020603050405020304" pitchFamily="18" charset="0"/>
                <a:cs typeface="Times New Roman" panose="02020603050405020304" pitchFamily="18" charset="0"/>
              </a:rPr>
              <a:t>Source: pixabay.com</a:t>
            </a:r>
            <a:endParaRPr lang="zh-CN"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818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645312" y="1263781"/>
            <a:ext cx="5278755" cy="5278755"/>
          </a:xfrm>
          <a:prstGeom prst="rect">
            <a:avLst/>
          </a:prstGeom>
        </p:spPr>
      </p:pic>
      <p:sp>
        <p:nvSpPr>
          <p:cNvPr id="7" name="TextBox 6"/>
          <p:cNvSpPr txBox="1"/>
          <p:nvPr/>
        </p:nvSpPr>
        <p:spPr>
          <a:xfrm>
            <a:off x="983691" y="265899"/>
            <a:ext cx="7047763" cy="923330"/>
          </a:xfrm>
          <a:prstGeom prst="rect">
            <a:avLst/>
          </a:prstGeom>
          <a:noFill/>
        </p:spPr>
        <p:txBody>
          <a:bodyPr wrap="none" rtlCol="0">
            <a:spAutoFit/>
          </a:bodyPr>
          <a:lstStyle/>
          <a:p>
            <a:pPr algn="ctr">
              <a:lnSpc>
                <a:spcPct val="150000"/>
              </a:lnSpc>
            </a:pPr>
            <a:r>
              <a:rPr lang="en-US" altLang="zh-CN" b="1" dirty="0">
                <a:latin typeface="Times New Roman" panose="02020603050405020304" pitchFamily="18" charset="0"/>
                <a:cs typeface="Times New Roman" panose="02020603050405020304" pitchFamily="18" charset="0"/>
              </a:rPr>
              <a:t>The ancient severe bottleneck detected in </a:t>
            </a:r>
            <a:r>
              <a:rPr lang="en-US" altLang="zh-CN" b="1" dirty="0">
                <a:solidFill>
                  <a:srgbClr val="C00000"/>
                </a:solidFill>
                <a:latin typeface="Times New Roman" panose="02020603050405020304" pitchFamily="18" charset="0"/>
                <a:cs typeface="Times New Roman" panose="02020603050405020304" pitchFamily="18" charset="0"/>
              </a:rPr>
              <a:t>19 non-African populations </a:t>
            </a:r>
            <a:endParaRPr lang="en-US" altLang="zh-CN" b="1" dirty="0" smtClean="0">
              <a:solidFill>
                <a:srgbClr val="C00000"/>
              </a:solidFill>
              <a:latin typeface="Times New Roman" panose="02020603050405020304" pitchFamily="18" charset="0"/>
              <a:cs typeface="Times New Roman" panose="02020603050405020304" pitchFamily="18" charset="0"/>
            </a:endParaRPr>
          </a:p>
          <a:p>
            <a:pPr algn="ctr">
              <a:lnSpc>
                <a:spcPct val="150000"/>
              </a:lnSpc>
            </a:pPr>
            <a:r>
              <a:rPr lang="en-US" altLang="zh-CN" b="1" dirty="0" smtClean="0">
                <a:latin typeface="Times New Roman" panose="02020603050405020304" pitchFamily="18" charset="0"/>
                <a:cs typeface="Times New Roman" panose="02020603050405020304" pitchFamily="18" charset="0"/>
              </a:rPr>
              <a:t>in </a:t>
            </a:r>
            <a:r>
              <a:rPr lang="en-US" altLang="zh-CN" b="1" dirty="0">
                <a:latin typeface="Times New Roman" panose="02020603050405020304" pitchFamily="18" charset="0"/>
                <a:cs typeface="Times New Roman" panose="02020603050405020304" pitchFamily="18" charset="0"/>
              </a:rPr>
              <a:t>1000GP </a:t>
            </a:r>
            <a:r>
              <a:rPr lang="en-US" altLang="zh-CN" b="1" dirty="0" smtClean="0">
                <a:latin typeface="Times New Roman" panose="02020603050405020304" pitchFamily="18" charset="0"/>
                <a:cs typeface="Times New Roman" panose="02020603050405020304" pitchFamily="18" charset="0"/>
              </a:rPr>
              <a:t> using </a:t>
            </a:r>
            <a:r>
              <a:rPr lang="en-US" altLang="zh-CN" b="1" dirty="0">
                <a:latin typeface="Times New Roman" panose="02020603050405020304" pitchFamily="18" charset="0"/>
                <a:cs typeface="Times New Roman" panose="02020603050405020304" pitchFamily="18" charset="0"/>
              </a:rPr>
              <a:t>R-extended FitCoal</a:t>
            </a:r>
            <a:endParaRPr lang="zh-CN" altLang="en-US"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348541" y="4336911"/>
            <a:ext cx="1544012" cy="369332"/>
          </a:xfrm>
          <a:prstGeom prst="rect">
            <a:avLst/>
          </a:prstGeom>
          <a:noFill/>
        </p:spPr>
        <p:txBody>
          <a:bodyPr wrap="none" rtlCol="0">
            <a:spAutoFit/>
          </a:bodyPr>
          <a:lstStyle/>
          <a:p>
            <a:r>
              <a:rPr lang="en-US" altLang="zh-CN" dirty="0" smtClean="0">
                <a:solidFill>
                  <a:srgbClr val="C00000"/>
                </a:solidFill>
                <a:latin typeface="Times New Roman" panose="02020603050405020304" pitchFamily="18" charset="0"/>
                <a:cs typeface="Times New Roman" panose="02020603050405020304" pitchFamily="18" charset="0"/>
              </a:rPr>
              <a:t>1,450</a:t>
            </a:r>
            <a:r>
              <a:rPr lang="en-US" altLang="zh-CN" dirty="0" smtClean="0">
                <a:latin typeface="Times New Roman" panose="02020603050405020304" pitchFamily="18" charset="0"/>
                <a:cs typeface="Times New Roman" panose="02020603050405020304" pitchFamily="18" charset="0"/>
              </a:rPr>
              <a:t> vs 1,280</a:t>
            </a:r>
            <a:endParaRPr lang="zh-CN" alt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379026" y="3191732"/>
            <a:ext cx="1197764" cy="369332"/>
          </a:xfrm>
          <a:prstGeom prst="rect">
            <a:avLst/>
          </a:prstGeom>
          <a:noFill/>
        </p:spPr>
        <p:txBody>
          <a:bodyPr wrap="none" rtlCol="0">
            <a:spAutoFit/>
          </a:bodyPr>
          <a:lstStyle/>
          <a:p>
            <a:r>
              <a:rPr lang="en-US" altLang="zh-CN" dirty="0" smtClean="0">
                <a:solidFill>
                  <a:srgbClr val="C00000"/>
                </a:solidFill>
                <a:latin typeface="Times New Roman" panose="02020603050405020304" pitchFamily="18" charset="0"/>
                <a:cs typeface="Times New Roman" panose="02020603050405020304" pitchFamily="18" charset="0"/>
              </a:rPr>
              <a:t>921</a:t>
            </a:r>
            <a:r>
              <a:rPr lang="en-US" altLang="zh-CN" dirty="0" smtClean="0">
                <a:latin typeface="Times New Roman" panose="02020603050405020304" pitchFamily="18" charset="0"/>
                <a:cs typeface="Times New Roman" panose="02020603050405020304" pitchFamily="18" charset="0"/>
              </a:rPr>
              <a:t> vs 930</a:t>
            </a:r>
            <a:endParaRPr lang="zh-CN" alt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357244" y="5634489"/>
            <a:ext cx="1197764" cy="369332"/>
          </a:xfrm>
          <a:prstGeom prst="rect">
            <a:avLst/>
          </a:prstGeom>
          <a:noFill/>
        </p:spPr>
        <p:txBody>
          <a:bodyPr wrap="none" rtlCol="0">
            <a:spAutoFit/>
          </a:bodyPr>
          <a:lstStyle/>
          <a:p>
            <a:r>
              <a:rPr lang="en-US" altLang="zh-CN" dirty="0" smtClean="0">
                <a:solidFill>
                  <a:srgbClr val="C00000"/>
                </a:solidFill>
                <a:latin typeface="Times New Roman" panose="02020603050405020304" pitchFamily="18" charset="0"/>
                <a:cs typeface="Times New Roman" panose="02020603050405020304" pitchFamily="18" charset="0"/>
              </a:rPr>
              <a:t>785</a:t>
            </a:r>
            <a:r>
              <a:rPr lang="en-US" altLang="zh-CN" dirty="0" smtClean="0">
                <a:latin typeface="Times New Roman" panose="02020603050405020304" pitchFamily="18" charset="0"/>
                <a:cs typeface="Times New Roman" panose="02020603050405020304" pitchFamily="18" charset="0"/>
              </a:rPr>
              <a:t> vs 813</a:t>
            </a:r>
            <a:endParaRPr lang="zh-CN" alt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339833" y="1837511"/>
            <a:ext cx="1886029" cy="369332"/>
          </a:xfrm>
          <a:prstGeom prst="rect">
            <a:avLst/>
          </a:prstGeom>
          <a:noFill/>
        </p:spPr>
        <p:txBody>
          <a:bodyPr wrap="none" rtlCol="0">
            <a:spAutoFit/>
          </a:bodyPr>
          <a:lstStyle/>
          <a:p>
            <a:r>
              <a:rPr lang="en-US" altLang="zh-CN" dirty="0" smtClean="0">
                <a:solidFill>
                  <a:srgbClr val="C00000"/>
                </a:solidFill>
                <a:latin typeface="Times New Roman" panose="02020603050405020304" pitchFamily="18" charset="0"/>
                <a:cs typeface="Times New Roman" panose="02020603050405020304" pitchFamily="18" charset="0"/>
              </a:rPr>
              <a:t>103,390</a:t>
            </a:r>
            <a:r>
              <a:rPr lang="en-US" altLang="zh-CN" dirty="0" smtClean="0">
                <a:latin typeface="Times New Roman" panose="02020603050405020304" pitchFamily="18" charset="0"/>
                <a:cs typeface="Times New Roman" panose="02020603050405020304" pitchFamily="18" charset="0"/>
              </a:rPr>
              <a:t> vs 98,130</a:t>
            </a:r>
            <a:endParaRPr lang="zh-CN" alt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156950" y="1436917"/>
            <a:ext cx="1383712"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Ancestral </a:t>
            </a:r>
            <a:r>
              <a:rPr lang="en-US" altLang="zh-CN" i="1" dirty="0">
                <a:latin typeface="Times New Roman" panose="02020603050405020304" pitchFamily="18" charset="0"/>
                <a:cs typeface="Times New Roman" panose="02020603050405020304" pitchFamily="18" charset="0"/>
              </a:rPr>
              <a:t>Ne</a:t>
            </a:r>
            <a:endParaRPr lang="zh-CN" alt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168286" y="2452952"/>
            <a:ext cx="2755883" cy="64633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Start time of the bottleneck </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in </a:t>
            </a:r>
            <a:r>
              <a:rPr lang="en-US" altLang="zh-CN" dirty="0" smtClean="0">
                <a:latin typeface="Times New Roman" panose="02020603050405020304" pitchFamily="18" charset="0"/>
                <a:cs typeface="Times New Roman" panose="02020603050405020304" pitchFamily="18" charset="0"/>
              </a:rPr>
              <a:t>thousand years </a:t>
            </a:r>
            <a:r>
              <a:rPr lang="en-US" altLang="zh-CN" dirty="0">
                <a:latin typeface="Times New Roman" panose="02020603050405020304" pitchFamily="18" charset="0"/>
                <a:cs typeface="Times New Roman" panose="02020603050405020304" pitchFamily="18" charset="0"/>
              </a:rPr>
              <a:t>BP)</a:t>
            </a:r>
            <a:endParaRPr lang="zh-CN" alt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156956" y="3884031"/>
            <a:ext cx="2526589" cy="369332"/>
          </a:xfrm>
          <a:prstGeom prst="rect">
            <a:avLst/>
          </a:prstGeom>
          <a:noFill/>
        </p:spPr>
        <p:txBody>
          <a:bodyPr wrap="none" rtlCol="0">
            <a:spAutoFit/>
          </a:bodyPr>
          <a:lstStyle/>
          <a:p>
            <a:r>
              <a:rPr lang="en-US" altLang="zh-CN" i="1" dirty="0">
                <a:latin typeface="Times New Roman" panose="02020603050405020304" pitchFamily="18" charset="0"/>
                <a:cs typeface="Times New Roman" panose="02020603050405020304" pitchFamily="18" charset="0"/>
              </a:rPr>
              <a:t>Ne</a:t>
            </a:r>
            <a:r>
              <a:rPr lang="en-US" altLang="zh-CN" dirty="0">
                <a:latin typeface="Times New Roman" panose="02020603050405020304" pitchFamily="18" charset="0"/>
                <a:cs typeface="Times New Roman" panose="02020603050405020304" pitchFamily="18" charset="0"/>
              </a:rPr>
              <a:t> during the bottleneck</a:t>
            </a:r>
            <a:endParaRPr lang="zh-CN" alt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155221" y="4982792"/>
            <a:ext cx="2691763" cy="646331"/>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End </a:t>
            </a:r>
            <a:r>
              <a:rPr lang="en-US" altLang="zh-CN" dirty="0">
                <a:latin typeface="Times New Roman" panose="02020603050405020304" pitchFamily="18" charset="0"/>
                <a:cs typeface="Times New Roman" panose="02020603050405020304" pitchFamily="18" charset="0"/>
              </a:rPr>
              <a:t>time of the bottleneck </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in </a:t>
            </a:r>
            <a:r>
              <a:rPr lang="en-US" altLang="zh-CN" dirty="0" smtClean="0">
                <a:latin typeface="Times New Roman" panose="02020603050405020304" pitchFamily="18" charset="0"/>
                <a:cs typeface="Times New Roman" panose="02020603050405020304" pitchFamily="18" charset="0"/>
              </a:rPr>
              <a:t>thousand years </a:t>
            </a:r>
            <a:r>
              <a:rPr lang="en-US" altLang="zh-CN" dirty="0">
                <a:latin typeface="Times New Roman" panose="02020603050405020304" pitchFamily="18" charset="0"/>
                <a:cs typeface="Times New Roman" panose="02020603050405020304" pitchFamily="18" charset="0"/>
              </a:rPr>
              <a:t>BP)</a:t>
            </a:r>
            <a:endParaRPr lang="zh-CN" alt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993812" y="6247518"/>
            <a:ext cx="2077813"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a:t>
            </a:r>
            <a:r>
              <a:rPr lang="en-US" altLang="zh-CN" sz="1400" b="1" dirty="0" smtClean="0">
                <a:solidFill>
                  <a:srgbClr val="C00000"/>
                </a:solidFill>
                <a:latin typeface="Times New Roman" panose="02020603050405020304" pitchFamily="18" charset="0"/>
                <a:cs typeface="Times New Roman" panose="02020603050405020304" pitchFamily="18" charset="0"/>
              </a:rPr>
              <a:t>non-African</a:t>
            </a:r>
            <a:r>
              <a:rPr lang="en-US" altLang="zh-CN" sz="1400" dirty="0" smtClean="0">
                <a:solidFill>
                  <a:srgbClr val="0000FF"/>
                </a:solidFill>
                <a:latin typeface="Times New Roman" panose="02020603050405020304" pitchFamily="18" charset="0"/>
                <a:cs typeface="Times New Roman" panose="02020603050405020304" pitchFamily="18" charset="0"/>
              </a:rPr>
              <a:t> </a:t>
            </a:r>
            <a:r>
              <a:rPr lang="en-US" altLang="zh-CN" sz="1400" dirty="0" smtClean="0">
                <a:latin typeface="Times New Roman" panose="02020603050405020304" pitchFamily="18" charset="0"/>
                <a:cs typeface="Times New Roman" panose="02020603050405020304" pitchFamily="18" charset="0"/>
              </a:rPr>
              <a:t>vs</a:t>
            </a:r>
            <a:r>
              <a:rPr lang="en-US" altLang="zh-CN" sz="1400" dirty="0" smtClean="0">
                <a:solidFill>
                  <a:srgbClr val="0000FF"/>
                </a:solidFill>
                <a:latin typeface="Times New Roman" panose="02020603050405020304" pitchFamily="18" charset="0"/>
                <a:cs typeface="Times New Roman" panose="02020603050405020304" pitchFamily="18" charset="0"/>
              </a:rPr>
              <a:t> </a:t>
            </a:r>
            <a:r>
              <a:rPr lang="en-US" altLang="zh-CN" sz="1400" b="1" dirty="0" smtClean="0">
                <a:latin typeface="Times New Roman" panose="02020603050405020304" pitchFamily="18" charset="0"/>
                <a:cs typeface="Times New Roman" panose="02020603050405020304" pitchFamily="18" charset="0"/>
              </a:rPr>
              <a:t>African</a:t>
            </a:r>
            <a:r>
              <a:rPr lang="en-US" altLang="zh-CN" sz="1400" dirty="0" smtClean="0">
                <a:latin typeface="Times New Roman" panose="02020603050405020304" pitchFamily="18" charset="0"/>
                <a:cs typeface="Times New Roman" panose="02020603050405020304" pitchFamily="18" charset="0"/>
              </a:rPr>
              <a:t>)</a:t>
            </a:r>
            <a:endParaRPr lang="zh-CN" altLang="en-US" sz="1400" dirty="0"/>
          </a:p>
        </p:txBody>
      </p:sp>
    </p:spTree>
    <p:extLst>
      <p:ext uri="{BB962C8B-B14F-4D97-AF65-F5344CB8AC3E}">
        <p14:creationId xmlns:p14="http://schemas.microsoft.com/office/powerpoint/2010/main" val="2413461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55105" y="468430"/>
            <a:ext cx="6015493" cy="369332"/>
          </a:xfrm>
          <a:prstGeom prst="rect">
            <a:avLst/>
          </a:prstGeom>
          <a:noFill/>
        </p:spPr>
        <p:txBody>
          <a:bodyPr wrap="none" rtlCol="0">
            <a:spAutoFit/>
          </a:bodyPr>
          <a:lstStyle/>
          <a:p>
            <a:r>
              <a:rPr lang="en-US" altLang="zh-CN" b="1" dirty="0" smtClean="0">
                <a:solidFill>
                  <a:srgbClr val="C00000"/>
                </a:solidFill>
                <a:latin typeface="Times New Roman" panose="02020603050405020304" pitchFamily="18" charset="0"/>
                <a:cs typeface="Times New Roman" panose="02020603050405020304" pitchFamily="18" charset="0"/>
              </a:rPr>
              <a:t>The severe </a:t>
            </a:r>
            <a:r>
              <a:rPr lang="en-US" altLang="zh-CN" b="1" dirty="0">
                <a:solidFill>
                  <a:srgbClr val="C00000"/>
                </a:solidFill>
                <a:latin typeface="Times New Roman" panose="02020603050405020304" pitchFamily="18" charset="0"/>
                <a:cs typeface="Times New Roman" panose="02020603050405020304" pitchFamily="18" charset="0"/>
              </a:rPr>
              <a:t>bottleneck </a:t>
            </a:r>
            <a:r>
              <a:rPr lang="en-US" altLang="zh-CN" b="1" dirty="0" smtClean="0">
                <a:solidFill>
                  <a:srgbClr val="C00000"/>
                </a:solidFill>
                <a:latin typeface="Times New Roman" panose="02020603050405020304" pitchFamily="18" charset="0"/>
                <a:cs typeface="Times New Roman" panose="02020603050405020304" pitchFamily="18" charset="0"/>
              </a:rPr>
              <a:t>congruent with </a:t>
            </a:r>
            <a:r>
              <a:rPr lang="en-US" altLang="zh-CN" b="1" dirty="0">
                <a:solidFill>
                  <a:srgbClr val="C00000"/>
                </a:solidFill>
                <a:latin typeface="Times New Roman" panose="02020603050405020304" pitchFamily="18" charset="0"/>
                <a:cs typeface="Times New Roman" panose="02020603050405020304" pitchFamily="18" charset="0"/>
              </a:rPr>
              <a:t>the African </a:t>
            </a:r>
            <a:r>
              <a:rPr lang="en-US" altLang="zh-CN" b="1" dirty="0" smtClean="0">
                <a:solidFill>
                  <a:srgbClr val="C00000"/>
                </a:solidFill>
                <a:latin typeface="Times New Roman" panose="02020603050405020304" pitchFamily="18" charset="0"/>
                <a:cs typeface="Times New Roman" panose="02020603050405020304" pitchFamily="18" charset="0"/>
              </a:rPr>
              <a:t>fossil gap</a:t>
            </a:r>
            <a:endParaRPr lang="zh-CN" altLang="en-US" b="1" dirty="0">
              <a:solidFill>
                <a:srgbClr val="C0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267" y="916859"/>
            <a:ext cx="6087292" cy="5142136"/>
          </a:xfrm>
          <a:prstGeom prst="rect">
            <a:avLst/>
          </a:prstGeom>
        </p:spPr>
      </p:pic>
      <p:sp>
        <p:nvSpPr>
          <p:cNvPr id="4" name="TextBox 3"/>
          <p:cNvSpPr txBox="1"/>
          <p:nvPr/>
        </p:nvSpPr>
        <p:spPr>
          <a:xfrm>
            <a:off x="1737369" y="6315893"/>
            <a:ext cx="3427541"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The duration of the ancient severe bottleneck</a:t>
            </a:r>
            <a:endParaRPr lang="zh-CN" altLang="en-US" sz="14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flipH="1">
            <a:off x="1871758" y="6072475"/>
            <a:ext cx="1193630" cy="288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58859" y="6106228"/>
            <a:ext cx="1208972" cy="2700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532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6038" y="979093"/>
            <a:ext cx="5606579" cy="506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03268" y="6278879"/>
            <a:ext cx="6742808"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LCA: the last common ancestor shared by </a:t>
            </a:r>
            <a:r>
              <a:rPr lang="en-US" altLang="zh-CN" sz="1400" dirty="0" err="1">
                <a:latin typeface="Times New Roman" panose="02020603050405020304" pitchFamily="18" charset="0"/>
                <a:cs typeface="Times New Roman" panose="02020603050405020304" pitchFamily="18" charset="0"/>
              </a:rPr>
              <a:t>Denisovans</a:t>
            </a:r>
            <a:r>
              <a:rPr lang="en-US" altLang="zh-CN" sz="1400" dirty="0">
                <a:latin typeface="Times New Roman" panose="02020603050405020304" pitchFamily="18" charset="0"/>
                <a:cs typeface="Times New Roman" panose="02020603050405020304" pitchFamily="18" charset="0"/>
              </a:rPr>
              <a:t>, Neanderthals, and modern humans</a:t>
            </a:r>
            <a:endParaRPr lang="zh-CN" altLang="en-US"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0329" y="373669"/>
            <a:ext cx="1920719" cy="461665"/>
          </a:xfrm>
          <a:prstGeom prst="rect">
            <a:avLst/>
          </a:prstGeom>
          <a:noFill/>
        </p:spPr>
        <p:txBody>
          <a:bodyPr wrap="non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Summary (1)</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90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40329" y="373669"/>
            <a:ext cx="1920719" cy="461665"/>
          </a:xfrm>
          <a:prstGeom prst="rect">
            <a:avLst/>
          </a:prstGeom>
          <a:noFill/>
        </p:spPr>
        <p:txBody>
          <a:bodyPr wrap="non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Summary (2)</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020732" y="1855378"/>
            <a:ext cx="1940442" cy="829347"/>
          </a:xfrm>
          <a:prstGeom prst="round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052631" y="1887277"/>
            <a:ext cx="1656223" cy="738664"/>
          </a:xfrm>
          <a:prstGeom prst="rect">
            <a:avLst/>
          </a:prstGeom>
          <a:noFill/>
        </p:spPr>
        <p:txBody>
          <a:bodyPr wrap="none" rtlCol="0">
            <a:spAutoFit/>
          </a:bodyPr>
          <a:lstStyle/>
          <a:p>
            <a:r>
              <a:rPr lang="en-US" altLang="zh-CN" sz="1400" dirty="0" smtClean="0">
                <a:solidFill>
                  <a:schemeClr val="bg1"/>
                </a:solidFill>
                <a:latin typeface="Times New Roman" panose="02020603050405020304" pitchFamily="18" charset="0"/>
                <a:cs typeface="Times New Roman" panose="02020603050405020304" pitchFamily="18" charset="0"/>
              </a:rPr>
              <a:t>The first version of </a:t>
            </a:r>
          </a:p>
          <a:p>
            <a:r>
              <a:rPr lang="en-US" altLang="zh-CN" sz="1400" dirty="0" smtClean="0">
                <a:solidFill>
                  <a:schemeClr val="bg1"/>
                </a:solidFill>
                <a:latin typeface="Times New Roman" panose="02020603050405020304" pitchFamily="18" charset="0"/>
                <a:cs typeface="Times New Roman" panose="02020603050405020304" pitchFamily="18" charset="0"/>
              </a:rPr>
              <a:t>the theory and </a:t>
            </a:r>
          </a:p>
          <a:p>
            <a:r>
              <a:rPr lang="en-US" altLang="zh-CN" sz="1400" dirty="0" smtClean="0">
                <a:solidFill>
                  <a:schemeClr val="bg1"/>
                </a:solidFill>
                <a:latin typeface="Times New Roman" panose="02020603050405020304" pitchFamily="18" charset="0"/>
                <a:cs typeface="Times New Roman" panose="02020603050405020304" pitchFamily="18" charset="0"/>
              </a:rPr>
              <a:t>software (discarded)</a:t>
            </a:r>
            <a:endParaRPr lang="zh-CN" altLang="en-US" sz="1400" dirty="0">
              <a:solidFill>
                <a:schemeClr val="bg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3560137" y="1874871"/>
            <a:ext cx="1940442" cy="829347"/>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544192" y="1912087"/>
            <a:ext cx="1821332" cy="738664"/>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The second version of </a:t>
            </a:r>
          </a:p>
          <a:p>
            <a:r>
              <a:rPr lang="en-US" altLang="zh-CN" sz="1400" dirty="0" smtClean="0">
                <a:latin typeface="Times New Roman" panose="02020603050405020304" pitchFamily="18" charset="0"/>
                <a:cs typeface="Times New Roman" panose="02020603050405020304" pitchFamily="18" charset="0"/>
              </a:rPr>
              <a:t>the theory and </a:t>
            </a:r>
          </a:p>
          <a:p>
            <a:r>
              <a:rPr lang="en-US" altLang="zh-CN" sz="1400" dirty="0" smtClean="0">
                <a:latin typeface="Times New Roman" panose="02020603050405020304" pitchFamily="18" charset="0"/>
                <a:cs typeface="Times New Roman" panose="02020603050405020304" pitchFamily="18" charset="0"/>
              </a:rPr>
              <a:t>software (useful)</a:t>
            </a:r>
            <a:endParaRPr lang="zh-CN" altLang="en-US" sz="14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6197011" y="1874871"/>
            <a:ext cx="1940442" cy="829347"/>
          </a:xfrm>
          <a:prstGeom prst="roundRect">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6808383" y="2151319"/>
            <a:ext cx="761747" cy="307777"/>
          </a:xfrm>
          <a:prstGeom prst="rect">
            <a:avLst/>
          </a:prstGeom>
          <a:noFill/>
        </p:spPr>
        <p:txBody>
          <a:bodyPr wrap="none" rtlCol="0">
            <a:spAutoFit/>
          </a:bodyPr>
          <a:lstStyle/>
          <a:p>
            <a:r>
              <a:rPr lang="en-US" altLang="zh-CN" sz="1400" b="1" dirty="0" smtClean="0">
                <a:latin typeface="Times New Roman" panose="02020603050405020304" pitchFamily="18" charset="0"/>
                <a:cs typeface="Times New Roman" panose="02020603050405020304" pitchFamily="18" charset="0"/>
              </a:rPr>
              <a:t>FitCoal</a:t>
            </a:r>
            <a:endParaRPr lang="zh-CN" altLang="en-US" sz="14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398182" y="1499186"/>
            <a:ext cx="951927" cy="307777"/>
          </a:xfrm>
          <a:prstGeom prst="rect">
            <a:avLst/>
          </a:prstGeom>
          <a:noFill/>
        </p:spPr>
        <p:txBody>
          <a:bodyPr wrap="none" rtlCol="0">
            <a:spAutoFit/>
          </a:bodyPr>
          <a:lstStyle/>
          <a:p>
            <a:r>
              <a:rPr lang="en-US" altLang="zh-CN" sz="1400" dirty="0" smtClean="0">
                <a:solidFill>
                  <a:schemeClr val="tx1">
                    <a:lumMod val="75000"/>
                    <a:lumOff val="25000"/>
                  </a:schemeClr>
                </a:solidFill>
                <a:latin typeface="Times New Roman" panose="02020603050405020304" pitchFamily="18" charset="0"/>
                <a:cs typeface="Times New Roman" panose="02020603050405020304" pitchFamily="18" charset="0"/>
              </a:rPr>
              <a:t>~ one year</a:t>
            </a:r>
            <a:endParaRPr lang="zh-CN" alt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958856" y="1523997"/>
            <a:ext cx="1111202"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 six months</a:t>
            </a:r>
            <a:endParaRPr lang="zh-CN" altLang="en-US" sz="14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700284" y="1511592"/>
            <a:ext cx="941283"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 one year</a:t>
            </a:r>
            <a:endParaRPr lang="zh-CN" altLang="en-US" sz="1400" dirty="0">
              <a:latin typeface="Times New Roman" panose="02020603050405020304" pitchFamily="18" charset="0"/>
              <a:cs typeface="Times New Roman" panose="02020603050405020304" pitchFamily="18" charset="0"/>
            </a:endParaRPr>
          </a:p>
        </p:txBody>
      </p:sp>
      <p:sp>
        <p:nvSpPr>
          <p:cNvPr id="19" name="Rounded Rectangle 18"/>
          <p:cNvSpPr/>
          <p:nvPr/>
        </p:nvSpPr>
        <p:spPr>
          <a:xfrm>
            <a:off x="2261192" y="3274842"/>
            <a:ext cx="4325678" cy="884266"/>
          </a:xfrm>
          <a:prstGeom prst="roundRect">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2309041" y="3303186"/>
            <a:ext cx="2670795" cy="830997"/>
          </a:xfrm>
          <a:prstGeom prst="rect">
            <a:avLst/>
          </a:prstGeom>
          <a:noFill/>
        </p:spPr>
        <p:txBody>
          <a:bodyPr wrap="none" rtlCol="0">
            <a:spAutoFit/>
          </a:bodyPr>
          <a:lstStyle/>
          <a:p>
            <a:pPr algn="ctr"/>
            <a:r>
              <a:rPr lang="en-US" altLang="zh-CN" sz="1600" b="1" dirty="0" smtClean="0">
                <a:latin typeface="Times New Roman" panose="02020603050405020304" pitchFamily="18" charset="0"/>
                <a:cs typeface="Times New Roman" panose="02020603050405020304" pitchFamily="18" charset="0"/>
              </a:rPr>
              <a:t>Data analysis </a:t>
            </a:r>
          </a:p>
          <a:p>
            <a:pPr algn="ctr"/>
            <a:r>
              <a:rPr lang="en-US" altLang="zh-CN" sz="1600" b="1" dirty="0" smtClean="0">
                <a:latin typeface="Times New Roman" panose="02020603050405020304" pitchFamily="18" charset="0"/>
                <a:cs typeface="Times New Roman" panose="02020603050405020304" pitchFamily="18" charset="0"/>
              </a:rPr>
              <a:t>(1000GP and HGDP-CEPH)</a:t>
            </a:r>
          </a:p>
          <a:p>
            <a:pPr algn="ctr"/>
            <a:r>
              <a:rPr lang="en-US" altLang="zh-CN" sz="1600" b="1" dirty="0" smtClean="0">
                <a:latin typeface="Times New Roman" panose="02020603050405020304" pitchFamily="18" charset="0"/>
                <a:cs typeface="Times New Roman" panose="02020603050405020304" pitchFamily="18" charset="0"/>
              </a:rPr>
              <a:t>and confirm the results</a:t>
            </a:r>
            <a:endParaRPr lang="zh-CN" altLang="en-US" sz="1600" b="1" dirty="0">
              <a:latin typeface="Times New Roman" panose="02020603050405020304" pitchFamily="18" charset="0"/>
              <a:cs typeface="Times New Roman" panose="02020603050405020304" pitchFamily="18" charset="0"/>
            </a:endParaRPr>
          </a:p>
        </p:txBody>
      </p:sp>
      <p:sp>
        <p:nvSpPr>
          <p:cNvPr id="21" name="Rounded Rectangle 20"/>
          <p:cNvSpPr/>
          <p:nvPr/>
        </p:nvSpPr>
        <p:spPr>
          <a:xfrm>
            <a:off x="399011" y="4878575"/>
            <a:ext cx="8423563" cy="14424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ounded Rectangle 22"/>
          <p:cNvSpPr/>
          <p:nvPr/>
        </p:nvSpPr>
        <p:spPr>
          <a:xfrm>
            <a:off x="1018956" y="1499195"/>
            <a:ext cx="1926263" cy="32961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ounded Rectangle 24"/>
          <p:cNvSpPr/>
          <p:nvPr/>
        </p:nvSpPr>
        <p:spPr>
          <a:xfrm>
            <a:off x="3563681" y="1518703"/>
            <a:ext cx="1926263" cy="32961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ounded Rectangle 26"/>
          <p:cNvSpPr/>
          <p:nvPr/>
        </p:nvSpPr>
        <p:spPr>
          <a:xfrm>
            <a:off x="6205874" y="1518688"/>
            <a:ext cx="1926263" cy="32961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ight Arrow 27"/>
          <p:cNvSpPr/>
          <p:nvPr/>
        </p:nvSpPr>
        <p:spPr>
          <a:xfrm>
            <a:off x="5730949" y="2099935"/>
            <a:ext cx="249865" cy="499730"/>
          </a:xfrm>
          <a:prstGeom prst="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Rounded Rectangle 28"/>
          <p:cNvSpPr/>
          <p:nvPr/>
        </p:nvSpPr>
        <p:spPr>
          <a:xfrm>
            <a:off x="414669" y="4525945"/>
            <a:ext cx="8410353" cy="3296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29"/>
          <p:cNvSpPr/>
          <p:nvPr/>
        </p:nvSpPr>
        <p:spPr>
          <a:xfrm>
            <a:off x="2446919" y="4530878"/>
            <a:ext cx="4480073" cy="307777"/>
          </a:xfrm>
          <a:prstGeom prst="rect">
            <a:avLst/>
          </a:prstGeom>
        </p:spPr>
        <p:txBody>
          <a:bodyPr wrap="none">
            <a:spAutoFit/>
          </a:bodyPr>
          <a:lstStyle/>
          <a:p>
            <a:r>
              <a:rPr lang="en-US" altLang="zh-CN"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zh-CN" sz="1400" b="1" dirty="0" smtClean="0">
                <a:solidFill>
                  <a:schemeClr val="tx1">
                    <a:lumMod val="75000"/>
                    <a:lumOff val="25000"/>
                  </a:schemeClr>
                </a:solidFill>
                <a:latin typeface="Times New Roman" panose="02020603050405020304" pitchFamily="18" charset="0"/>
                <a:cs typeface="Times New Roman" panose="02020603050405020304" pitchFamily="18" charset="0"/>
              </a:rPr>
              <a:t>seven years </a:t>
            </a:r>
            <a:r>
              <a:rPr lang="en-US" altLang="zh-CN" sz="1400" dirty="0" smtClean="0">
                <a:solidFill>
                  <a:schemeClr val="tx1">
                    <a:lumMod val="75000"/>
                    <a:lumOff val="25000"/>
                  </a:schemeClr>
                </a:solidFill>
                <a:latin typeface="Times New Roman" panose="02020603050405020304" pitchFamily="18" charset="0"/>
                <a:cs typeface="Times New Roman" panose="02020603050405020304" pitchFamily="18" charset="0"/>
              </a:rPr>
              <a:t>(Validation for the ancient severe bottleneck)</a:t>
            </a:r>
            <a:endParaRPr lang="zh-CN" alt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1" name="Oval 30"/>
          <p:cNvSpPr/>
          <p:nvPr/>
        </p:nvSpPr>
        <p:spPr>
          <a:xfrm>
            <a:off x="490193" y="4981807"/>
            <a:ext cx="754912" cy="75491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580571" y="5093450"/>
            <a:ext cx="545342" cy="461665"/>
          </a:xfrm>
          <a:prstGeom prst="rect">
            <a:avLst/>
          </a:prstGeom>
          <a:noFill/>
        </p:spPr>
        <p:txBody>
          <a:bodyPr wrap="none" rtlCol="0">
            <a:spAutoFit/>
          </a:bodyPr>
          <a:lstStyle/>
          <a:p>
            <a:r>
              <a:rPr lang="en-US" altLang="zh-CN" sz="1200" dirty="0" smtClean="0">
                <a:latin typeface="Times New Roman" panose="02020603050405020304" pitchFamily="18" charset="0"/>
                <a:cs typeface="Times New Roman" panose="02020603050405020304" pitchFamily="18" charset="0"/>
              </a:rPr>
              <a:t>Cross</a:t>
            </a:r>
          </a:p>
          <a:p>
            <a:r>
              <a:rPr lang="en-US" altLang="zh-CN" sz="1200" dirty="0" smtClean="0">
                <a:latin typeface="Times New Roman" panose="02020603050405020304" pitchFamily="18" charset="0"/>
                <a:cs typeface="Times New Roman" panose="02020603050405020304" pitchFamily="18" charset="0"/>
              </a:rPr>
              <a:t>check</a:t>
            </a:r>
            <a:endParaRPr lang="zh-CN" altLang="en-US" sz="12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1036675" y="967563"/>
            <a:ext cx="7688195" cy="461665"/>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en-US" altLang="zh-CN" sz="1600" dirty="0" smtClean="0">
                <a:latin typeface="Times New Roman" panose="02020603050405020304" pitchFamily="18" charset="0"/>
                <a:cs typeface="Times New Roman" panose="02020603050405020304" pitchFamily="18" charset="0"/>
              </a:rPr>
              <a:t>It’s a 10-year project, most of our time is to develop FitCoal and validate the bottleneck</a:t>
            </a:r>
            <a:endParaRPr lang="zh-CN" altLang="en-US" sz="1600" dirty="0">
              <a:latin typeface="Times New Roman" panose="02020603050405020304" pitchFamily="18" charset="0"/>
              <a:cs typeface="Times New Roman" panose="02020603050405020304" pitchFamily="18" charset="0"/>
            </a:endParaRPr>
          </a:p>
        </p:txBody>
      </p:sp>
      <p:sp>
        <p:nvSpPr>
          <p:cNvPr id="24" name="Oval 23"/>
          <p:cNvSpPr/>
          <p:nvPr/>
        </p:nvSpPr>
        <p:spPr>
          <a:xfrm>
            <a:off x="1290984" y="4979035"/>
            <a:ext cx="754912" cy="75491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1302127" y="5024173"/>
            <a:ext cx="734496" cy="646331"/>
          </a:xfrm>
          <a:prstGeom prst="rect">
            <a:avLst/>
          </a:prstGeom>
          <a:noFill/>
        </p:spPr>
        <p:txBody>
          <a:bodyPr wrap="none" rtlCol="0">
            <a:spAutoFit/>
          </a:bodyPr>
          <a:lstStyle/>
          <a:p>
            <a:pPr algn="ctr"/>
            <a:r>
              <a:rPr lang="en-US" altLang="zh-CN" sz="1200" dirty="0" smtClean="0">
                <a:latin typeface="Times New Roman" panose="02020603050405020304" pitchFamily="18" charset="0"/>
                <a:cs typeface="Times New Roman" panose="02020603050405020304" pitchFamily="18" charset="0"/>
              </a:rPr>
              <a:t>Obs. vs</a:t>
            </a:r>
          </a:p>
          <a:p>
            <a:pPr algn="ctr"/>
            <a:r>
              <a:rPr lang="en-US" altLang="zh-CN" sz="1200" dirty="0">
                <a:latin typeface="Times New Roman" panose="02020603050405020304" pitchFamily="18" charset="0"/>
                <a:cs typeface="Times New Roman" panose="02020603050405020304" pitchFamily="18" charset="0"/>
              </a:rPr>
              <a:t>e</a:t>
            </a:r>
            <a:r>
              <a:rPr lang="en-US" altLang="zh-CN" sz="1200" dirty="0" smtClean="0">
                <a:latin typeface="Times New Roman" panose="02020603050405020304" pitchFamily="18" charset="0"/>
                <a:cs typeface="Times New Roman" panose="02020603050405020304" pitchFamily="18" charset="0"/>
              </a:rPr>
              <a:t>xpected</a:t>
            </a:r>
          </a:p>
          <a:p>
            <a:pPr algn="ctr"/>
            <a:r>
              <a:rPr lang="en-US" altLang="zh-CN" sz="1200" dirty="0" smtClean="0">
                <a:latin typeface="Times New Roman" panose="02020603050405020304" pitchFamily="18" charset="0"/>
                <a:cs typeface="Times New Roman" panose="02020603050405020304" pitchFamily="18" charset="0"/>
              </a:rPr>
              <a:t>SFS</a:t>
            </a:r>
            <a:endParaRPr lang="zh-CN" altLang="en-US" sz="1200" dirty="0">
              <a:latin typeface="Times New Roman" panose="02020603050405020304" pitchFamily="18" charset="0"/>
              <a:cs typeface="Times New Roman" panose="02020603050405020304" pitchFamily="18" charset="0"/>
            </a:endParaRPr>
          </a:p>
        </p:txBody>
      </p:sp>
      <p:sp>
        <p:nvSpPr>
          <p:cNvPr id="34" name="Oval 33"/>
          <p:cNvSpPr/>
          <p:nvPr/>
        </p:nvSpPr>
        <p:spPr>
          <a:xfrm>
            <a:off x="2116715" y="4979034"/>
            <a:ext cx="754912" cy="75491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2112884" y="5201513"/>
            <a:ext cx="760144" cy="276999"/>
          </a:xfrm>
          <a:prstGeom prst="rect">
            <a:avLst/>
          </a:prstGeom>
          <a:noFill/>
        </p:spPr>
        <p:txBody>
          <a:bodyPr wrap="none" rtlCol="0">
            <a:spAutoFit/>
          </a:bodyPr>
          <a:lstStyle/>
          <a:p>
            <a:r>
              <a:rPr lang="en-US" altLang="zh-CN" sz="1200" dirty="0" smtClean="0">
                <a:latin typeface="Times New Roman" panose="02020603050405020304" pitchFamily="18" charset="0"/>
                <a:cs typeface="Times New Roman" panose="02020603050405020304" pitchFamily="18" charset="0"/>
              </a:rPr>
              <a:t>Selection</a:t>
            </a:r>
            <a:endParaRPr lang="zh-CN" altLang="en-US" sz="1200" dirty="0">
              <a:latin typeface="Times New Roman" panose="02020603050405020304" pitchFamily="18" charset="0"/>
              <a:cs typeface="Times New Roman" panose="02020603050405020304" pitchFamily="18" charset="0"/>
            </a:endParaRPr>
          </a:p>
        </p:txBody>
      </p:sp>
      <p:sp>
        <p:nvSpPr>
          <p:cNvPr id="36" name="Oval 35"/>
          <p:cNvSpPr/>
          <p:nvPr/>
        </p:nvSpPr>
        <p:spPr>
          <a:xfrm>
            <a:off x="2942445" y="4979034"/>
            <a:ext cx="754912" cy="75491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2893358" y="5151639"/>
            <a:ext cx="853119" cy="461665"/>
          </a:xfrm>
          <a:prstGeom prst="rect">
            <a:avLst/>
          </a:prstGeom>
          <a:noFill/>
        </p:spPr>
        <p:txBody>
          <a:bodyPr wrap="none" rtlCol="0">
            <a:spAutoFit/>
          </a:bodyPr>
          <a:lstStyle/>
          <a:p>
            <a:pPr algn="ctr"/>
            <a:r>
              <a:rPr lang="en-US" altLang="zh-CN" sz="1200" dirty="0" smtClean="0">
                <a:latin typeface="Times New Roman" panose="02020603050405020304" pitchFamily="18" charset="0"/>
                <a:cs typeface="Times New Roman" panose="02020603050405020304" pitchFamily="18" charset="0"/>
              </a:rPr>
              <a:t>Population</a:t>
            </a:r>
          </a:p>
          <a:p>
            <a:pPr algn="ctr"/>
            <a:r>
              <a:rPr lang="en-US" altLang="zh-CN" sz="1200" dirty="0" smtClean="0">
                <a:latin typeface="Times New Roman" panose="02020603050405020304" pitchFamily="18" charset="0"/>
                <a:cs typeface="Times New Roman" panose="02020603050405020304" pitchFamily="18" charset="0"/>
              </a:rPr>
              <a:t>structure</a:t>
            </a:r>
            <a:endParaRPr lang="zh-CN" altLang="en-US" sz="1200" dirty="0">
              <a:latin typeface="Times New Roman" panose="02020603050405020304" pitchFamily="18" charset="0"/>
              <a:cs typeface="Times New Roman" panose="02020603050405020304" pitchFamily="18" charset="0"/>
            </a:endParaRPr>
          </a:p>
        </p:txBody>
      </p:sp>
      <p:sp>
        <p:nvSpPr>
          <p:cNvPr id="38" name="Oval 37"/>
          <p:cNvSpPr/>
          <p:nvPr/>
        </p:nvSpPr>
        <p:spPr>
          <a:xfrm>
            <a:off x="3768175" y="4979033"/>
            <a:ext cx="754912" cy="75491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3731089" y="4985381"/>
            <a:ext cx="809837" cy="646331"/>
          </a:xfrm>
          <a:prstGeom prst="rect">
            <a:avLst/>
          </a:prstGeom>
          <a:noFill/>
        </p:spPr>
        <p:txBody>
          <a:bodyPr wrap="none" rtlCol="0">
            <a:spAutoFit/>
          </a:bodyPr>
          <a:lstStyle/>
          <a:p>
            <a:pPr algn="ctr"/>
            <a:r>
              <a:rPr lang="en-US" altLang="zh-CN" sz="1200" dirty="0" smtClean="0">
                <a:latin typeface="Times New Roman" panose="02020603050405020304" pitchFamily="18" charset="0"/>
                <a:cs typeface="Times New Roman" panose="02020603050405020304" pitchFamily="18" charset="0"/>
              </a:rPr>
              <a:t>Africa </a:t>
            </a:r>
          </a:p>
          <a:p>
            <a:pPr algn="ctr"/>
            <a:r>
              <a:rPr lang="en-US" altLang="zh-CN" sz="1200" dirty="0" smtClean="0">
                <a:latin typeface="Times New Roman" panose="02020603050405020304" pitchFamily="18" charset="0"/>
                <a:cs typeface="Times New Roman" panose="02020603050405020304" pitchFamily="18" charset="0"/>
              </a:rPr>
              <a:t>vs </a:t>
            </a:r>
          </a:p>
          <a:p>
            <a:pPr algn="ctr"/>
            <a:r>
              <a:rPr lang="en-US" altLang="zh-CN" sz="1200" dirty="0" err="1" smtClean="0">
                <a:latin typeface="Times New Roman" panose="02020603050405020304" pitchFamily="18" charset="0"/>
                <a:cs typeface="Times New Roman" panose="02020603050405020304" pitchFamily="18" charset="0"/>
              </a:rPr>
              <a:t>nonAfrica</a:t>
            </a:r>
            <a:endParaRPr lang="zh-CN" altLang="en-US" sz="1200" dirty="0">
              <a:latin typeface="Times New Roman" panose="02020603050405020304" pitchFamily="18" charset="0"/>
              <a:cs typeface="Times New Roman" panose="02020603050405020304" pitchFamily="18" charset="0"/>
            </a:endParaRPr>
          </a:p>
        </p:txBody>
      </p:sp>
      <p:sp>
        <p:nvSpPr>
          <p:cNvPr id="40" name="Oval 39"/>
          <p:cNvSpPr/>
          <p:nvPr/>
        </p:nvSpPr>
        <p:spPr>
          <a:xfrm>
            <a:off x="4599446" y="4984575"/>
            <a:ext cx="754912" cy="75491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4603901" y="5046345"/>
            <a:ext cx="776174" cy="646331"/>
          </a:xfrm>
          <a:prstGeom prst="rect">
            <a:avLst/>
          </a:prstGeom>
          <a:noFill/>
        </p:spPr>
        <p:txBody>
          <a:bodyPr wrap="none" rtlCol="0">
            <a:spAutoFit/>
          </a:bodyPr>
          <a:lstStyle/>
          <a:p>
            <a:pPr algn="ctr"/>
            <a:r>
              <a:rPr lang="en-US" altLang="zh-CN" sz="1200" dirty="0" smtClean="0">
                <a:latin typeface="Times New Roman" panose="02020603050405020304" pitchFamily="18" charset="0"/>
                <a:cs typeface="Times New Roman" panose="02020603050405020304" pitchFamily="18" charset="0"/>
              </a:rPr>
              <a:t>Reviewer</a:t>
            </a:r>
          </a:p>
          <a:p>
            <a:pPr algn="ctr"/>
            <a:r>
              <a:rPr lang="en-US" altLang="zh-CN" sz="1200" dirty="0">
                <a:latin typeface="Times New Roman" panose="02020603050405020304" pitchFamily="18" charset="0"/>
                <a:cs typeface="Times New Roman" panose="02020603050405020304" pitchFamily="18" charset="0"/>
              </a:rPr>
              <a:t>extend</a:t>
            </a:r>
            <a:r>
              <a:rPr lang="en-US" altLang="zh-CN" sz="1200" dirty="0" smtClean="0">
                <a:latin typeface="Times New Roman" panose="02020603050405020304" pitchFamily="18" charset="0"/>
                <a:cs typeface="Times New Roman" panose="02020603050405020304" pitchFamily="18" charset="0"/>
              </a:rPr>
              <a:t>ed</a:t>
            </a:r>
          </a:p>
          <a:p>
            <a:pPr algn="ctr"/>
            <a:r>
              <a:rPr lang="en-US" altLang="zh-CN" sz="1200" dirty="0" smtClean="0">
                <a:latin typeface="Times New Roman" panose="02020603050405020304" pitchFamily="18" charset="0"/>
                <a:cs typeface="Times New Roman" panose="02020603050405020304" pitchFamily="18" charset="0"/>
              </a:rPr>
              <a:t>FitCoal</a:t>
            </a:r>
            <a:endParaRPr lang="zh-CN" altLang="en-US" sz="1200" dirty="0">
              <a:latin typeface="Times New Roman" panose="02020603050405020304" pitchFamily="18" charset="0"/>
              <a:cs typeface="Times New Roman" panose="02020603050405020304" pitchFamily="18" charset="0"/>
            </a:endParaRPr>
          </a:p>
        </p:txBody>
      </p:sp>
      <p:sp>
        <p:nvSpPr>
          <p:cNvPr id="42" name="Oval 41"/>
          <p:cNvSpPr/>
          <p:nvPr/>
        </p:nvSpPr>
        <p:spPr>
          <a:xfrm>
            <a:off x="5447345" y="4984574"/>
            <a:ext cx="754912" cy="75491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5421345" y="5090676"/>
            <a:ext cx="830677" cy="461665"/>
          </a:xfrm>
          <a:prstGeom prst="rect">
            <a:avLst/>
          </a:prstGeom>
          <a:noFill/>
        </p:spPr>
        <p:txBody>
          <a:bodyPr wrap="none" rtlCol="0">
            <a:spAutoFit/>
          </a:bodyPr>
          <a:lstStyle/>
          <a:p>
            <a:pPr algn="ctr"/>
            <a:r>
              <a:rPr lang="en-US" altLang="zh-CN" sz="1200" dirty="0" smtClean="0">
                <a:latin typeface="Times New Roman" panose="02020603050405020304" pitchFamily="18" charset="0"/>
                <a:cs typeface="Times New Roman" panose="02020603050405020304" pitchFamily="18" charset="0"/>
              </a:rPr>
              <a:t>Ancient</a:t>
            </a:r>
          </a:p>
          <a:p>
            <a:pPr algn="ctr"/>
            <a:r>
              <a:rPr lang="en-US" altLang="zh-CN" sz="1200" dirty="0" err="1">
                <a:latin typeface="Times New Roman" panose="02020603050405020304" pitchFamily="18" charset="0"/>
                <a:cs typeface="Times New Roman" panose="02020603050405020304" pitchFamily="18" charset="0"/>
              </a:rPr>
              <a:t>i</a:t>
            </a:r>
            <a:r>
              <a:rPr lang="en-US" altLang="zh-CN" sz="1200" dirty="0" err="1" smtClean="0">
                <a:latin typeface="Times New Roman" panose="02020603050405020304" pitchFamily="18" charset="0"/>
                <a:cs typeface="Times New Roman" panose="02020603050405020304" pitchFamily="18" charset="0"/>
              </a:rPr>
              <a:t>ntrogress</a:t>
            </a:r>
            <a:r>
              <a:rPr lang="en-US" altLang="zh-CN" sz="1200" dirty="0" smtClean="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p:txBody>
      </p:sp>
      <p:sp>
        <p:nvSpPr>
          <p:cNvPr id="44" name="Oval 43"/>
          <p:cNvSpPr/>
          <p:nvPr/>
        </p:nvSpPr>
        <p:spPr>
          <a:xfrm>
            <a:off x="6289700" y="4979033"/>
            <a:ext cx="754912" cy="75491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6368994" y="5112844"/>
            <a:ext cx="622286" cy="461665"/>
          </a:xfrm>
          <a:prstGeom prst="rect">
            <a:avLst/>
          </a:prstGeom>
          <a:noFill/>
        </p:spPr>
        <p:txBody>
          <a:bodyPr wrap="none" rtlCol="0">
            <a:spAutoFit/>
          </a:bodyPr>
          <a:lstStyle/>
          <a:p>
            <a:pPr algn="ctr"/>
            <a:r>
              <a:rPr lang="en-US" altLang="zh-CN" sz="1200" dirty="0" smtClean="0">
                <a:latin typeface="Times New Roman" panose="02020603050405020304" pitchFamily="18" charset="0"/>
                <a:cs typeface="Times New Roman" panose="02020603050405020304" pitchFamily="18" charset="0"/>
              </a:rPr>
              <a:t>Min-</a:t>
            </a:r>
          </a:p>
          <a:p>
            <a:pPr algn="ctr"/>
            <a:r>
              <a:rPr lang="en-US" altLang="zh-CN" sz="1200" dirty="0" smtClean="0">
                <a:latin typeface="Times New Roman" panose="02020603050405020304" pitchFamily="18" charset="0"/>
                <a:cs typeface="Times New Roman" panose="02020603050405020304" pitchFamily="18" charset="0"/>
              </a:rPr>
              <a:t>sample</a:t>
            </a:r>
            <a:endParaRPr lang="zh-CN" altLang="en-US" sz="1200" dirty="0">
              <a:latin typeface="Times New Roman" panose="02020603050405020304" pitchFamily="18" charset="0"/>
              <a:cs typeface="Times New Roman" panose="02020603050405020304" pitchFamily="18" charset="0"/>
            </a:endParaRPr>
          </a:p>
        </p:txBody>
      </p:sp>
      <p:sp>
        <p:nvSpPr>
          <p:cNvPr id="46" name="Oval 45"/>
          <p:cNvSpPr/>
          <p:nvPr/>
        </p:nvSpPr>
        <p:spPr>
          <a:xfrm>
            <a:off x="7140368" y="4987345"/>
            <a:ext cx="754912" cy="75491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7190213" y="5032484"/>
            <a:ext cx="647933" cy="646331"/>
          </a:xfrm>
          <a:prstGeom prst="rect">
            <a:avLst/>
          </a:prstGeom>
          <a:noFill/>
        </p:spPr>
        <p:txBody>
          <a:bodyPr wrap="none" rtlCol="0">
            <a:spAutoFit/>
          </a:bodyPr>
          <a:lstStyle/>
          <a:p>
            <a:pPr algn="ctr"/>
            <a:r>
              <a:rPr lang="en-US" altLang="zh-CN" sz="1200" dirty="0" smtClean="0">
                <a:latin typeface="Times New Roman" panose="02020603050405020304" pitchFamily="18" charset="0"/>
                <a:cs typeface="Times New Roman" panose="02020603050405020304" pitchFamily="18" charset="0"/>
              </a:rPr>
              <a:t>FitCoal</a:t>
            </a:r>
          </a:p>
          <a:p>
            <a:pPr algn="ctr"/>
            <a:r>
              <a:rPr lang="en-US" altLang="zh-CN" sz="1200" dirty="0" smtClean="0">
                <a:latin typeface="Times New Roman" panose="02020603050405020304" pitchFamily="18" charset="0"/>
                <a:cs typeface="Times New Roman" panose="02020603050405020304" pitchFamily="18" charset="0"/>
              </a:rPr>
              <a:t>vs</a:t>
            </a:r>
          </a:p>
          <a:p>
            <a:pPr algn="ctr"/>
            <a:r>
              <a:rPr lang="en-US" altLang="zh-CN" sz="1200" dirty="0" smtClean="0">
                <a:latin typeface="Times New Roman" panose="02020603050405020304" pitchFamily="18" charset="0"/>
                <a:cs typeface="Times New Roman" panose="02020603050405020304" pitchFamily="18" charset="0"/>
              </a:rPr>
              <a:t>Z.W.</a:t>
            </a:r>
            <a:endParaRPr lang="zh-CN" altLang="en-US" sz="1200" dirty="0">
              <a:latin typeface="Times New Roman" panose="02020603050405020304" pitchFamily="18" charset="0"/>
              <a:cs typeface="Times New Roman" panose="02020603050405020304" pitchFamily="18" charset="0"/>
            </a:endParaRPr>
          </a:p>
        </p:txBody>
      </p:sp>
      <p:sp>
        <p:nvSpPr>
          <p:cNvPr id="48" name="Oval 47"/>
          <p:cNvSpPr/>
          <p:nvPr/>
        </p:nvSpPr>
        <p:spPr>
          <a:xfrm>
            <a:off x="7977185" y="4981803"/>
            <a:ext cx="754912" cy="75491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7966345" y="5013088"/>
            <a:ext cx="797013" cy="646331"/>
          </a:xfrm>
          <a:prstGeom prst="rect">
            <a:avLst/>
          </a:prstGeom>
          <a:noFill/>
        </p:spPr>
        <p:txBody>
          <a:bodyPr wrap="none" rtlCol="0">
            <a:spAutoFit/>
          </a:bodyPr>
          <a:lstStyle/>
          <a:p>
            <a:pPr algn="ctr"/>
            <a:r>
              <a:rPr lang="en-US" altLang="zh-CN" sz="1200" dirty="0" smtClean="0">
                <a:latin typeface="Times New Roman" panose="02020603050405020304" pitchFamily="18" charset="0"/>
                <a:cs typeface="Times New Roman" panose="02020603050405020304" pitchFamily="18" charset="0"/>
              </a:rPr>
              <a:t>FitCoal</a:t>
            </a:r>
          </a:p>
          <a:p>
            <a:pPr algn="ctr"/>
            <a:r>
              <a:rPr lang="en-US" altLang="zh-CN" sz="1200" dirty="0" smtClean="0">
                <a:latin typeface="Times New Roman" panose="02020603050405020304" pitchFamily="18" charset="0"/>
                <a:cs typeface="Times New Roman" panose="02020603050405020304" pitchFamily="18" charset="0"/>
              </a:rPr>
              <a:t>vs</a:t>
            </a:r>
          </a:p>
          <a:p>
            <a:pPr algn="ctr"/>
            <a:r>
              <a:rPr lang="en-US" altLang="zh-CN" sz="1200" dirty="0">
                <a:latin typeface="Times New Roman" panose="02020603050405020304" pitchFamily="18" charset="0"/>
                <a:cs typeface="Times New Roman" panose="02020603050405020304" pitchFamily="18" charset="0"/>
              </a:rPr>
              <a:t>o</a:t>
            </a:r>
            <a:r>
              <a:rPr lang="en-US" altLang="zh-CN" sz="1200" dirty="0" smtClean="0">
                <a:latin typeface="Times New Roman" panose="02020603050405020304" pitchFamily="18" charset="0"/>
                <a:cs typeface="Times New Roman" panose="02020603050405020304" pitchFamily="18" charset="0"/>
              </a:rPr>
              <a:t>ther four</a:t>
            </a:r>
            <a:endParaRPr lang="zh-CN" altLang="en-US" sz="1200" dirty="0">
              <a:latin typeface="Times New Roman" panose="02020603050405020304" pitchFamily="18" charset="0"/>
              <a:cs typeface="Times New Roman" panose="02020603050405020304" pitchFamily="18" charset="0"/>
            </a:endParaRPr>
          </a:p>
        </p:txBody>
      </p:sp>
      <p:sp>
        <p:nvSpPr>
          <p:cNvPr id="4" name="Rectangle 3"/>
          <p:cNvSpPr/>
          <p:nvPr/>
        </p:nvSpPr>
        <p:spPr>
          <a:xfrm>
            <a:off x="505210" y="5837281"/>
            <a:ext cx="1445866" cy="35087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Rectangle 52"/>
          <p:cNvSpPr/>
          <p:nvPr/>
        </p:nvSpPr>
        <p:spPr>
          <a:xfrm>
            <a:off x="2041461" y="5841063"/>
            <a:ext cx="2477386" cy="34710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Rectangle 54"/>
          <p:cNvSpPr/>
          <p:nvPr/>
        </p:nvSpPr>
        <p:spPr>
          <a:xfrm>
            <a:off x="4603897" y="5838168"/>
            <a:ext cx="1312100" cy="35087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Rectangle 55"/>
          <p:cNvSpPr/>
          <p:nvPr/>
        </p:nvSpPr>
        <p:spPr>
          <a:xfrm>
            <a:off x="7060023" y="5843834"/>
            <a:ext cx="1637413" cy="34710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71922" y="5848594"/>
            <a:ext cx="1471878"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African fossil gap</a:t>
            </a:r>
            <a:endParaRPr lang="zh-CN" altLang="en-US" sz="1400"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2029803" y="5847374"/>
            <a:ext cx="2552302"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Climate changes &amp; 0.9 Ma event</a:t>
            </a:r>
            <a:endParaRPr lang="zh-CN" altLang="en-US" sz="1400" dirty="0">
              <a:latin typeface="Times New Roman" panose="02020603050405020304" pitchFamily="18" charset="0"/>
              <a:cs typeface="Times New Roman" panose="02020603050405020304" pitchFamily="18" charset="0"/>
            </a:endParaRPr>
          </a:p>
        </p:txBody>
      </p:sp>
      <p:sp>
        <p:nvSpPr>
          <p:cNvPr id="58" name="TextBox 57"/>
          <p:cNvSpPr txBox="1"/>
          <p:nvPr/>
        </p:nvSpPr>
        <p:spPr>
          <a:xfrm>
            <a:off x="4654458" y="5853470"/>
            <a:ext cx="1220206"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Control of fire</a:t>
            </a:r>
            <a:endParaRPr lang="zh-CN" altLang="en-US" sz="1400" dirty="0">
              <a:latin typeface="Times New Roman" panose="02020603050405020304" pitchFamily="18" charset="0"/>
              <a:cs typeface="Times New Roman" panose="02020603050405020304" pitchFamily="18" charset="0"/>
            </a:endParaRPr>
          </a:p>
        </p:txBody>
      </p:sp>
      <p:sp>
        <p:nvSpPr>
          <p:cNvPr id="59" name="Rectangle 58"/>
          <p:cNvSpPr/>
          <p:nvPr/>
        </p:nvSpPr>
        <p:spPr>
          <a:xfrm>
            <a:off x="6008629" y="5838957"/>
            <a:ext cx="976965" cy="34710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6060996" y="5833963"/>
            <a:ext cx="942887"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Speciation</a:t>
            </a:r>
            <a:endParaRPr lang="zh-CN" altLang="en-US" sz="1400" dirty="0">
              <a:latin typeface="Times New Roman" panose="02020603050405020304" pitchFamily="18" charset="0"/>
              <a:cs typeface="Times New Roman" panose="02020603050405020304" pitchFamily="18" charset="0"/>
            </a:endParaRPr>
          </a:p>
        </p:txBody>
      </p:sp>
      <p:sp>
        <p:nvSpPr>
          <p:cNvPr id="61" name="TextBox 60"/>
          <p:cNvSpPr txBox="1"/>
          <p:nvPr/>
        </p:nvSpPr>
        <p:spPr>
          <a:xfrm>
            <a:off x="7086451" y="5847374"/>
            <a:ext cx="1646605"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Chromosome fusion</a:t>
            </a:r>
            <a:endParaRPr lang="zh-CN" altLang="en-US" sz="1400" dirty="0">
              <a:latin typeface="Times New Roman" panose="02020603050405020304" pitchFamily="18" charset="0"/>
              <a:cs typeface="Times New Roman" panose="02020603050405020304" pitchFamily="18" charset="0"/>
            </a:endParaRPr>
          </a:p>
        </p:txBody>
      </p:sp>
      <p:sp>
        <p:nvSpPr>
          <p:cNvPr id="62" name="TextBox 61"/>
          <p:cNvSpPr txBox="1"/>
          <p:nvPr/>
        </p:nvSpPr>
        <p:spPr>
          <a:xfrm>
            <a:off x="2309038" y="2936365"/>
            <a:ext cx="4307526"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 six months (Most efforts were paid to identify “errors”)</a:t>
            </a:r>
            <a:endParaRPr lang="zh-CN" altLang="en-US" sz="1400" dirty="0">
              <a:latin typeface="Times New Roman" panose="02020603050405020304" pitchFamily="18" charset="0"/>
              <a:cs typeface="Times New Roman" panose="02020603050405020304" pitchFamily="18" charset="0"/>
            </a:endParaRPr>
          </a:p>
        </p:txBody>
      </p:sp>
      <p:sp>
        <p:nvSpPr>
          <p:cNvPr id="63" name="Rounded Rectangle 62"/>
          <p:cNvSpPr/>
          <p:nvPr/>
        </p:nvSpPr>
        <p:spPr>
          <a:xfrm>
            <a:off x="2264737" y="2925754"/>
            <a:ext cx="4332765" cy="32961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Bent Arrow 5"/>
          <p:cNvSpPr/>
          <p:nvPr/>
        </p:nvSpPr>
        <p:spPr>
          <a:xfrm rot="10800000">
            <a:off x="6815473" y="2854851"/>
            <a:ext cx="685800" cy="1057939"/>
          </a:xfrm>
          <a:prstGeom prst="ben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TextBox 6"/>
          <p:cNvSpPr txBox="1"/>
          <p:nvPr/>
        </p:nvSpPr>
        <p:spPr>
          <a:xfrm>
            <a:off x="5183371" y="3343953"/>
            <a:ext cx="1374094" cy="769441"/>
          </a:xfrm>
          <a:prstGeom prst="rect">
            <a:avLst/>
          </a:prstGeom>
          <a:noFill/>
        </p:spPr>
        <p:txBody>
          <a:bodyPr wrap="none" rtlCol="0">
            <a:spAutoFit/>
          </a:bodyPr>
          <a:lstStyle/>
          <a:p>
            <a:r>
              <a:rPr lang="en-US" altLang="zh-CN" sz="1100" dirty="0" smtClean="0">
                <a:latin typeface="Times New Roman" panose="02020603050405020304" pitchFamily="18" charset="0"/>
                <a:cs typeface="Times New Roman" panose="02020603050405020304" pitchFamily="18" charset="0"/>
              </a:rPr>
              <a:t>Download VCF</a:t>
            </a:r>
          </a:p>
          <a:p>
            <a:r>
              <a:rPr lang="en-US" altLang="zh-CN" sz="1100" dirty="0" smtClean="0">
                <a:latin typeface="Times New Roman" panose="02020603050405020304" pitchFamily="18" charset="0"/>
                <a:cs typeface="Times New Roman" panose="02020603050405020304" pitchFamily="18" charset="0"/>
              </a:rPr>
              <a:t>Calculate SFS</a:t>
            </a:r>
          </a:p>
          <a:p>
            <a:r>
              <a:rPr lang="en-US" altLang="zh-CN" sz="1100" dirty="0" smtClean="0">
                <a:latin typeface="Times New Roman" panose="02020603050405020304" pitchFamily="18" charset="0"/>
                <a:cs typeface="Times New Roman" panose="02020603050405020304" pitchFamily="18" charset="0"/>
              </a:rPr>
              <a:t>Infer pop size history</a:t>
            </a:r>
          </a:p>
          <a:p>
            <a:r>
              <a:rPr lang="en-US" altLang="zh-CN" sz="1100" dirty="0" smtClean="0">
                <a:latin typeface="Times New Roman" panose="02020603050405020304" pitchFamily="18" charset="0"/>
                <a:cs typeface="Times New Roman" panose="02020603050405020304" pitchFamily="18" charset="0"/>
              </a:rPr>
              <a:t>Debug program</a:t>
            </a:r>
            <a:endParaRPr lang="zh-CN" altLang="en-US" sz="1100" dirty="0">
              <a:latin typeface="Times New Roman" panose="02020603050405020304" pitchFamily="18" charset="0"/>
              <a:cs typeface="Times New Roman" panose="02020603050405020304" pitchFamily="18" charset="0"/>
            </a:endParaRPr>
          </a:p>
        </p:txBody>
      </p:sp>
      <p:sp>
        <p:nvSpPr>
          <p:cNvPr id="9" name="Rectangle 8"/>
          <p:cNvSpPr/>
          <p:nvPr/>
        </p:nvSpPr>
        <p:spPr>
          <a:xfrm>
            <a:off x="5022221" y="3290788"/>
            <a:ext cx="79744" cy="853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Right Arrow 63"/>
          <p:cNvSpPr/>
          <p:nvPr/>
        </p:nvSpPr>
        <p:spPr>
          <a:xfrm rot="5400000">
            <a:off x="4176823" y="4091768"/>
            <a:ext cx="249865" cy="499730"/>
          </a:xfrm>
          <a:prstGeom prst="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20936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40329" y="373669"/>
            <a:ext cx="1920719" cy="461665"/>
          </a:xfrm>
          <a:prstGeom prst="rect">
            <a:avLst/>
          </a:prstGeom>
          <a:noFill/>
        </p:spPr>
        <p:txBody>
          <a:bodyPr wrap="non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Summary (3)</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36675" y="967563"/>
            <a:ext cx="7639492" cy="415498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1600" dirty="0">
                <a:latin typeface="Times New Roman" panose="02020603050405020304" pitchFamily="18" charset="0"/>
                <a:cs typeface="Times New Roman" panose="02020603050405020304" pitchFamily="18" charset="0"/>
              </a:rPr>
              <a:t>It’s a 10-year project, most of our time is to develop </a:t>
            </a:r>
            <a:r>
              <a:rPr lang="en-US" altLang="zh-CN" sz="1600" dirty="0" smtClean="0">
                <a:latin typeface="Times New Roman" panose="02020603050405020304" pitchFamily="18" charset="0"/>
                <a:cs typeface="Times New Roman" panose="02020603050405020304" pitchFamily="18" charset="0"/>
              </a:rPr>
              <a:t>FitCoal </a:t>
            </a:r>
            <a:r>
              <a:rPr lang="en-US" altLang="zh-CN" sz="1600" dirty="0">
                <a:latin typeface="Times New Roman" panose="02020603050405020304" pitchFamily="18" charset="0"/>
                <a:cs typeface="Times New Roman" panose="02020603050405020304" pitchFamily="18" charset="0"/>
              </a:rPr>
              <a:t>and validate the bottleneck</a:t>
            </a:r>
            <a:endParaRPr lang="zh-CN" altLang="en-US" sz="1600"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1600" dirty="0" smtClean="0">
                <a:latin typeface="Times New Roman" panose="02020603050405020304" pitchFamily="18" charset="0"/>
                <a:cs typeface="Times New Roman" panose="02020603050405020304" pitchFamily="18" charset="0"/>
              </a:rPr>
              <a:t>All </a:t>
            </a:r>
            <a:r>
              <a:rPr lang="en-US" altLang="zh-CN" sz="1600" dirty="0">
                <a:latin typeface="Times New Roman" panose="02020603050405020304" pitchFamily="18" charset="0"/>
                <a:cs typeface="Times New Roman" panose="02020603050405020304" pitchFamily="18" charset="0"/>
              </a:rPr>
              <a:t>modern humans </a:t>
            </a:r>
            <a:r>
              <a:rPr lang="en-US" altLang="zh-CN" sz="1600" dirty="0" smtClean="0">
                <a:latin typeface="Times New Roman" panose="02020603050405020304" pitchFamily="18" charset="0"/>
                <a:cs typeface="Times New Roman" panose="02020603050405020304" pitchFamily="18" charset="0"/>
              </a:rPr>
              <a:t>are the descendants of the ancient small population</a:t>
            </a:r>
          </a:p>
          <a:p>
            <a:pPr marL="285750" indent="-285750">
              <a:lnSpc>
                <a:spcPct val="150000"/>
              </a:lnSpc>
              <a:buFont typeface="Wingdings" panose="05000000000000000000" pitchFamily="2" charset="2"/>
              <a:buChar char="Ø"/>
            </a:pPr>
            <a:r>
              <a:rPr lang="en-US" altLang="zh-CN" sz="1600" dirty="0" smtClean="0">
                <a:latin typeface="Times New Roman" panose="02020603050405020304" pitchFamily="18" charset="0"/>
                <a:cs typeface="Times New Roman" panose="02020603050405020304" pitchFamily="18" charset="0"/>
              </a:rPr>
              <a:t>There were about 1</a:t>
            </a:r>
            <a:r>
              <a:rPr lang="en-US" altLang="zh-CN" sz="1600" dirty="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280 human breeding ancestors lived 900 thousand years ago.</a:t>
            </a:r>
          </a:p>
          <a:p>
            <a:pPr marL="285750" indent="-285750">
              <a:lnSpc>
                <a:spcPct val="150000"/>
              </a:lnSpc>
              <a:buFont typeface="Wingdings" panose="05000000000000000000" pitchFamily="2" charset="2"/>
              <a:buChar char="Ø"/>
            </a:pPr>
            <a:r>
              <a:rPr lang="en-US" altLang="zh-CN" sz="1600" dirty="0" smtClean="0">
                <a:latin typeface="Times New Roman" panose="02020603050405020304" pitchFamily="18" charset="0"/>
                <a:cs typeface="Times New Roman" panose="02020603050405020304" pitchFamily="18" charset="0"/>
              </a:rPr>
              <a:t>The </a:t>
            </a:r>
            <a:r>
              <a:rPr lang="en-US" altLang="zh-CN" sz="1600" dirty="0">
                <a:latin typeface="Times New Roman" panose="02020603050405020304" pitchFamily="18" charset="0"/>
                <a:cs typeface="Times New Roman" panose="02020603050405020304" pitchFamily="18" charset="0"/>
              </a:rPr>
              <a:t>ancient severe </a:t>
            </a:r>
            <a:r>
              <a:rPr lang="en-US" altLang="zh-CN" sz="1600" dirty="0" smtClean="0">
                <a:latin typeface="Times New Roman" panose="02020603050405020304" pitchFamily="18" charset="0"/>
                <a:cs typeface="Times New Roman" panose="02020603050405020304" pitchFamily="18" charset="0"/>
              </a:rPr>
              <a:t>bottleneck was likely caused by climate changes</a:t>
            </a:r>
          </a:p>
          <a:p>
            <a:pPr marL="285750" indent="-285750">
              <a:lnSpc>
                <a:spcPct val="150000"/>
              </a:lnSpc>
              <a:buFont typeface="Wingdings" panose="05000000000000000000" pitchFamily="2" charset="2"/>
              <a:buChar char="Ø"/>
            </a:pPr>
            <a:r>
              <a:rPr lang="en-US" altLang="zh-CN" sz="1600" dirty="0" smtClean="0">
                <a:latin typeface="Times New Roman" panose="02020603050405020304" pitchFamily="18" charset="0"/>
                <a:cs typeface="Times New Roman" panose="02020603050405020304" pitchFamily="18" charset="0"/>
              </a:rPr>
              <a:t>Our ancestors may be united to fight against harsh environments and have succeeded</a:t>
            </a:r>
          </a:p>
          <a:p>
            <a:pPr marL="285750" indent="-285750">
              <a:lnSpc>
                <a:spcPct val="150000"/>
              </a:lnSpc>
              <a:buFont typeface="Wingdings" panose="05000000000000000000" pitchFamily="2" charset="2"/>
              <a:buChar char="Ø"/>
            </a:pPr>
            <a:r>
              <a:rPr lang="en-US" altLang="zh-CN" sz="1600" dirty="0" smtClean="0">
                <a:latin typeface="Times New Roman" panose="02020603050405020304" pitchFamily="18" charset="0"/>
                <a:cs typeface="Times New Roman" panose="02020603050405020304" pitchFamily="18" charset="0"/>
              </a:rPr>
              <a:t>The ancient </a:t>
            </a:r>
            <a:r>
              <a:rPr lang="en-US" altLang="zh-CN" sz="1600" dirty="0">
                <a:latin typeface="Times New Roman" panose="02020603050405020304" pitchFamily="18" charset="0"/>
                <a:cs typeface="Times New Roman" panose="02020603050405020304" pitchFamily="18" charset="0"/>
              </a:rPr>
              <a:t>severe </a:t>
            </a:r>
            <a:r>
              <a:rPr lang="en-US" altLang="zh-CN" sz="1600" dirty="0" smtClean="0">
                <a:latin typeface="Times New Roman" panose="02020603050405020304" pitchFamily="18" charset="0"/>
                <a:cs typeface="Times New Roman" panose="02020603050405020304" pitchFamily="18" charset="0"/>
              </a:rPr>
              <a:t>bottleneck may have accelerated the evolution of human ancestors and the speciation process, and thus make us unique </a:t>
            </a:r>
            <a:r>
              <a:rPr lang="en-US" altLang="zh-CN" sz="1600" dirty="0">
                <a:latin typeface="Times New Roman" panose="02020603050405020304" pitchFamily="18" charset="0"/>
                <a:cs typeface="Times New Roman" panose="02020603050405020304" pitchFamily="18" charset="0"/>
              </a:rPr>
              <a:t>to other archaic </a:t>
            </a:r>
            <a:r>
              <a:rPr lang="en-US" altLang="zh-CN" sz="1600" dirty="0" smtClean="0">
                <a:latin typeface="Times New Roman" panose="02020603050405020304" pitchFamily="18" charset="0"/>
                <a:cs typeface="Times New Roman" panose="02020603050405020304" pitchFamily="18" charset="0"/>
              </a:rPr>
              <a:t>hominins</a:t>
            </a:r>
          </a:p>
          <a:p>
            <a:pPr marL="285750" indent="-285750">
              <a:lnSpc>
                <a:spcPct val="150000"/>
              </a:lnSpc>
              <a:buFont typeface="Wingdings" panose="05000000000000000000" pitchFamily="2" charset="2"/>
              <a:buChar char="Ø"/>
            </a:pPr>
            <a:r>
              <a:rPr lang="en-US" altLang="zh-CN" sz="1600" dirty="0" smtClean="0">
                <a:latin typeface="Times New Roman" panose="02020603050405020304" pitchFamily="18" charset="0"/>
                <a:cs typeface="Times New Roman" panose="02020603050405020304" pitchFamily="18" charset="0"/>
              </a:rPr>
              <a:t>Molecular clock does not change the existence of the </a:t>
            </a:r>
            <a:r>
              <a:rPr lang="en-US" altLang="zh-CN" sz="1600" dirty="0">
                <a:latin typeface="Times New Roman" panose="02020603050405020304" pitchFamily="18" charset="0"/>
                <a:cs typeface="Times New Roman" panose="02020603050405020304" pitchFamily="18" charset="0"/>
              </a:rPr>
              <a:t>ancient severe </a:t>
            </a:r>
            <a:r>
              <a:rPr lang="en-US" altLang="zh-CN" sz="1600" dirty="0" smtClean="0">
                <a:latin typeface="Times New Roman" panose="02020603050405020304" pitchFamily="18" charset="0"/>
                <a:cs typeface="Times New Roman" panose="02020603050405020304" pitchFamily="18" charset="0"/>
              </a:rPr>
              <a:t>bottleneck</a:t>
            </a:r>
          </a:p>
          <a:p>
            <a:pPr marL="285750" indent="-285750">
              <a:lnSpc>
                <a:spcPct val="150000"/>
              </a:lnSpc>
              <a:buFont typeface="Wingdings" panose="05000000000000000000" pitchFamily="2" charset="2"/>
              <a:buChar char="Ø"/>
            </a:pPr>
            <a:r>
              <a:rPr lang="en-US" altLang="zh-CN" sz="1600" dirty="0" smtClean="0">
                <a:latin typeface="Times New Roman" panose="02020603050405020304" pitchFamily="18" charset="0"/>
                <a:cs typeface="Times New Roman" panose="02020603050405020304" pitchFamily="18" charset="0"/>
              </a:rPr>
              <a:t>It is important for population </a:t>
            </a:r>
            <a:r>
              <a:rPr lang="en-US" altLang="zh-CN" sz="1600" dirty="0">
                <a:latin typeface="Times New Roman" panose="02020603050405020304" pitchFamily="18" charset="0"/>
                <a:cs typeface="Times New Roman" panose="02020603050405020304" pitchFamily="18" charset="0"/>
              </a:rPr>
              <a:t>genetics and </a:t>
            </a:r>
            <a:r>
              <a:rPr lang="en-US" altLang="zh-CN" sz="1600" dirty="0" smtClean="0">
                <a:latin typeface="Times New Roman" panose="02020603050405020304" pitchFamily="18" charset="0"/>
                <a:cs typeface="Times New Roman" panose="02020603050405020304" pitchFamily="18" charset="0"/>
              </a:rPr>
              <a:t>paleontologists to collaborate in the future</a:t>
            </a:r>
          </a:p>
          <a:p>
            <a:pPr marL="285750" indent="-285750">
              <a:lnSpc>
                <a:spcPct val="150000"/>
              </a:lnSpc>
              <a:buFont typeface="Wingdings" panose="05000000000000000000" pitchFamily="2" charset="2"/>
              <a:buChar char="Ø"/>
            </a:pPr>
            <a:endParaRPr lang="en-US" altLang="zh-CN" sz="1600"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endParaRPr lang="en-US" altLang="zh-CN"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778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p:nvPr/>
        </p:nvSpPr>
        <p:spPr>
          <a:xfrm>
            <a:off x="2507693" y="518468"/>
            <a:ext cx="3470811" cy="400110"/>
          </a:xfrm>
          <a:prstGeom prst="rect">
            <a:avLst/>
          </a:prstGeom>
          <a:noFill/>
        </p:spPr>
        <p:txBody>
          <a:bodyPr wrap="square" rtlCol="0">
            <a:spAutoFit/>
          </a:bodyPr>
          <a:lstStyle/>
          <a:p>
            <a:pPr algn="ctr"/>
            <a:r>
              <a:rPr lang="en-US" altLang="zh-CN" sz="20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Why us?</a:t>
            </a:r>
            <a:endPar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309" y="1698172"/>
            <a:ext cx="4998658" cy="4998658"/>
          </a:xfrm>
          <a:prstGeom prst="rect">
            <a:avLst/>
          </a:prstGeom>
        </p:spPr>
      </p:pic>
      <p:sp>
        <p:nvSpPr>
          <p:cNvPr id="10" name="TextBox 9"/>
          <p:cNvSpPr txBox="1"/>
          <p:nvPr/>
        </p:nvSpPr>
        <p:spPr>
          <a:xfrm>
            <a:off x="921958" y="999632"/>
            <a:ext cx="4283032" cy="417422"/>
          </a:xfrm>
          <a:prstGeom prst="rect">
            <a:avLst/>
          </a:prstGeom>
          <a:noFill/>
        </p:spPr>
        <p:txBody>
          <a:bodyPr wrap="none" rtlCol="0">
            <a:spAutoFit/>
          </a:bodyPr>
          <a:lstStyle/>
          <a:p>
            <a:pPr>
              <a:lnSpc>
                <a:spcPct val="150000"/>
              </a:lnSpc>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1) Our team is highly efficient, and we act as one.</a:t>
            </a:r>
            <a:endPar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71467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921958" y="999632"/>
            <a:ext cx="7386019" cy="1200329"/>
          </a:xfrm>
          <a:prstGeom prst="rect">
            <a:avLst/>
          </a:prstGeom>
          <a:noFill/>
        </p:spPr>
        <p:txBody>
          <a:bodyPr wrap="square" rtlCol="0">
            <a:spAutoFit/>
          </a:bodyPr>
          <a:lstStyle/>
          <a:p>
            <a:pPr>
              <a:lnSpc>
                <a:spcPct val="150000"/>
              </a:lnSpc>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1) Our team is highly efficient, and we act as one.</a:t>
            </a:r>
          </a:p>
          <a:p>
            <a:pPr>
              <a:lnSpc>
                <a:spcPct val="150000"/>
              </a:lnSpc>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The analytical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formulae of the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expected branch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lengths are obtained,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and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computational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accuracy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reaches                          .</a:t>
            </a:r>
            <a:endPar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3570873" y="1817233"/>
                <a:ext cx="1445652" cy="338554"/>
              </a:xfrm>
              <a:prstGeom prst="rect">
                <a:avLst/>
              </a:prstGeom>
            </p:spPr>
            <p:txBody>
              <a:bodyPr wrap="none">
                <a:spAutoFit/>
              </a:bodyPr>
              <a:lstStyle/>
              <a:p>
                <a:r>
                  <a:rPr lang="zh-CN" altLang="zh-CN" sz="1600" dirty="0"/>
                  <a:t> </a:t>
                </a:r>
                <a14:m>
                  <m:oMath xmlns:m="http://schemas.openxmlformats.org/officeDocument/2006/math">
                    <m:sSup>
                      <m:sSupPr>
                        <m:ctrlPr>
                          <a:rPr lang="zh-CN" altLang="zh-CN" sz="1600" i="1">
                            <a:latin typeface="Cambria Math"/>
                          </a:rPr>
                        </m:ctrlPr>
                      </m:sSupPr>
                      <m:e>
                        <m:r>
                          <a:rPr lang="en-US" altLang="zh-CN" sz="1600">
                            <a:latin typeface="Cambria Math"/>
                          </a:rPr>
                          <m:t>10</m:t>
                        </m:r>
                      </m:e>
                      <m:sup>
                        <m:r>
                          <a:rPr lang="en-US" altLang="zh-CN" sz="1600" i="1">
                            <a:latin typeface="Cambria Math"/>
                          </a:rPr>
                          <m:t>−</m:t>
                        </m:r>
                        <m:r>
                          <a:rPr lang="en-US" altLang="zh-CN" sz="1600">
                            <a:latin typeface="Cambria Math"/>
                          </a:rPr>
                          <m:t>8</m:t>
                        </m:r>
                      </m:sup>
                    </m:sSup>
                  </m:oMath>
                </a14:m>
                <a:r>
                  <a:rPr lang="en-US" altLang="zh-CN" sz="1600" dirty="0"/>
                  <a:t>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or</a:t>
                </a:r>
                <a:r>
                  <a:rPr lang="en-US" altLang="zh-CN" sz="1600" dirty="0" smtClean="0"/>
                  <a:t> </a:t>
                </a:r>
                <a14:m>
                  <m:oMath xmlns:m="http://schemas.openxmlformats.org/officeDocument/2006/math">
                    <m:sSup>
                      <m:sSupPr>
                        <m:ctrlPr>
                          <a:rPr lang="zh-CN" altLang="zh-CN" sz="1600" i="1">
                            <a:latin typeface="Cambria Math"/>
                          </a:rPr>
                        </m:ctrlPr>
                      </m:sSupPr>
                      <m:e>
                        <m:r>
                          <a:rPr lang="en-US" altLang="zh-CN" sz="1600">
                            <a:latin typeface="Cambria Math"/>
                          </a:rPr>
                          <m:t>10</m:t>
                        </m:r>
                      </m:e>
                      <m:sup>
                        <m:r>
                          <a:rPr lang="en-US" altLang="zh-CN" sz="1600" i="1">
                            <a:latin typeface="Cambria Math"/>
                          </a:rPr>
                          <m:t>−</m:t>
                        </m:r>
                        <m:r>
                          <a:rPr lang="en-US" altLang="zh-CN" sz="1600">
                            <a:latin typeface="Cambria Math"/>
                          </a:rPr>
                          <m:t>11</m:t>
                        </m:r>
                      </m:sup>
                    </m:sSup>
                  </m:oMath>
                </a14:m>
                <a:endParaRPr lang="zh-CN" alt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3570873" y="1817233"/>
                <a:ext cx="1445652" cy="338554"/>
              </a:xfrm>
              <a:prstGeom prst="rect">
                <a:avLst/>
              </a:prstGeom>
              <a:blipFill rotWithShape="1">
                <a:blip r:embed="rId3"/>
                <a:stretch>
                  <a:fillRect t="-7143" b="-19643"/>
                </a:stretch>
              </a:blipFill>
            </p:spPr>
            <p:txBody>
              <a:bodyPr/>
              <a:lstStyle/>
              <a:p>
                <a:r>
                  <a:rPr lang="zh-CN" altLang="en-US">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3619850804"/>
              </p:ext>
            </p:extLst>
          </p:nvPr>
        </p:nvGraphicFramePr>
        <p:xfrm>
          <a:off x="561755" y="3005063"/>
          <a:ext cx="3662225" cy="2404288"/>
        </p:xfrm>
        <a:graphic>
          <a:graphicData uri="http://schemas.openxmlformats.org/presentationml/2006/ole">
            <mc:AlternateContent xmlns:mc="http://schemas.openxmlformats.org/markup-compatibility/2006">
              <mc:Choice xmlns:v="urn:schemas-microsoft-com:vml" Requires="v">
                <p:oleObj spid="_x0000_s7332" name="Worksheet" r:id="rId4" imgW="9401344" imgH="6172390" progId="Excel.Sheet.12">
                  <p:link updateAutomatic="1"/>
                </p:oleObj>
              </mc:Choice>
              <mc:Fallback>
                <p:oleObj name="Worksheet" r:id="rId4" imgW="9401344" imgH="6172390" progId="Excel.Sheet.12">
                  <p:link updateAutomatic="1"/>
                  <p:pic>
                    <p:nvPicPr>
                      <p:cNvPr id="0" name=""/>
                      <p:cNvPicPr/>
                      <p:nvPr/>
                    </p:nvPicPr>
                    <p:blipFill>
                      <a:blip r:embed="rId5"/>
                      <a:stretch>
                        <a:fillRect/>
                      </a:stretch>
                    </p:blipFill>
                    <p:spPr>
                      <a:xfrm>
                        <a:off x="561755" y="3005063"/>
                        <a:ext cx="3662225" cy="2404288"/>
                      </a:xfrm>
                      <a:prstGeom prst="rect">
                        <a:avLst/>
                      </a:prstGeom>
                    </p:spPr>
                  </p:pic>
                </p:oleObj>
              </mc:Fallback>
            </mc:AlternateContent>
          </a:graphicData>
        </a:graphic>
      </p:graphicFrame>
      <p:sp>
        <p:nvSpPr>
          <p:cNvPr id="12" name="文本框 13"/>
          <p:cNvSpPr txBox="1"/>
          <p:nvPr/>
        </p:nvSpPr>
        <p:spPr>
          <a:xfrm>
            <a:off x="1875024" y="5417634"/>
            <a:ext cx="110490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SFS types</a:t>
            </a:r>
            <a:endParaRPr lang="zh-CN" altLang="en-US" dirty="0">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a:off x="1020727" y="5354859"/>
            <a:ext cx="3147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05786" y="3302998"/>
            <a:ext cx="0" cy="200025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32055" y="4705554"/>
            <a:ext cx="0" cy="604838"/>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77374" y="5007973"/>
            <a:ext cx="0" cy="297657"/>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03642" y="5107986"/>
            <a:ext cx="0" cy="202406"/>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37055" y="5143704"/>
            <a:ext cx="0" cy="161925"/>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727791" y="4323502"/>
            <a:ext cx="180753" cy="281763"/>
          </a:xfrm>
          <a:prstGeom prst="straightConnector1">
            <a:avLst/>
          </a:prstGeom>
          <a:ln w="1905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635103" y="4693870"/>
            <a:ext cx="180753" cy="281763"/>
          </a:xfrm>
          <a:prstGeom prst="straightConnector1">
            <a:avLst/>
          </a:prstGeom>
          <a:ln w="1905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78947" y="4041739"/>
            <a:ext cx="2743059" cy="276999"/>
          </a:xfrm>
          <a:prstGeom prst="rect">
            <a:avLst/>
          </a:prstGeom>
          <a:noFill/>
        </p:spPr>
        <p:txBody>
          <a:bodyPr wrap="none" rtlCol="0">
            <a:spAutoFit/>
          </a:bodyPr>
          <a:lstStyle/>
          <a:p>
            <a:r>
              <a:rPr lang="en-US" altLang="zh-CN" sz="1200" dirty="0" smtClean="0">
                <a:solidFill>
                  <a:schemeClr val="accent2"/>
                </a:solidFill>
                <a:latin typeface="Times New Roman" panose="02020603050405020304" pitchFamily="18" charset="0"/>
                <a:cs typeface="Times New Roman" panose="02020603050405020304" pitchFamily="18" charset="0"/>
              </a:rPr>
              <a:t>Expected number of mutations (Model 2)</a:t>
            </a:r>
            <a:endParaRPr lang="zh-CN" altLang="en-US" sz="1200" dirty="0">
              <a:solidFill>
                <a:schemeClr val="accent2"/>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2475623" y="4449321"/>
            <a:ext cx="2098651" cy="276999"/>
          </a:xfrm>
          <a:prstGeom prst="rect">
            <a:avLst/>
          </a:prstGeom>
          <a:noFill/>
        </p:spPr>
        <p:txBody>
          <a:bodyPr wrap="none" rtlCol="0">
            <a:spAutoFit/>
          </a:bodyPr>
          <a:lstStyle/>
          <a:p>
            <a:r>
              <a:rPr lang="en-US" altLang="zh-CN" sz="1200" dirty="0" smtClean="0">
                <a:solidFill>
                  <a:schemeClr val="accent1"/>
                </a:solidFill>
                <a:latin typeface="Times New Roman" panose="02020603050405020304" pitchFamily="18" charset="0"/>
                <a:cs typeface="Times New Roman" panose="02020603050405020304" pitchFamily="18" charset="0"/>
              </a:rPr>
              <a:t>Observed number of mutations</a:t>
            </a:r>
            <a:endParaRPr lang="zh-CN" altLang="en-US" sz="1200" dirty="0">
              <a:solidFill>
                <a:schemeClr val="accent1"/>
              </a:solidFill>
              <a:latin typeface="Times New Roman" panose="02020603050405020304" pitchFamily="18" charset="0"/>
              <a:cs typeface="Times New Roman" panose="02020603050405020304"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628443964"/>
              </p:ext>
            </p:extLst>
          </p:nvPr>
        </p:nvGraphicFramePr>
        <p:xfrm>
          <a:off x="4791735" y="3008615"/>
          <a:ext cx="3662225" cy="2404288"/>
        </p:xfrm>
        <a:graphic>
          <a:graphicData uri="http://schemas.openxmlformats.org/presentationml/2006/ole">
            <mc:AlternateContent xmlns:mc="http://schemas.openxmlformats.org/markup-compatibility/2006">
              <mc:Choice xmlns:v="urn:schemas-microsoft-com:vml" Requires="v">
                <p:oleObj spid="_x0000_s7333" name="Worksheet" r:id="rId4" imgW="9401344" imgH="6172390" progId="Excel.Sheet.12">
                  <p:link updateAutomatic="1"/>
                </p:oleObj>
              </mc:Choice>
              <mc:Fallback>
                <p:oleObj name="Worksheet" r:id="rId4" imgW="9401344" imgH="6172390" progId="Excel.Sheet.12">
                  <p:link updateAutomatic="1"/>
                  <p:pic>
                    <p:nvPicPr>
                      <p:cNvPr id="0" name=""/>
                      <p:cNvPicPr/>
                      <p:nvPr/>
                    </p:nvPicPr>
                    <p:blipFill>
                      <a:blip r:embed="rId5"/>
                      <a:stretch>
                        <a:fillRect/>
                      </a:stretch>
                    </p:blipFill>
                    <p:spPr>
                      <a:xfrm>
                        <a:off x="4791735" y="3008615"/>
                        <a:ext cx="3662225" cy="2404288"/>
                      </a:xfrm>
                      <a:prstGeom prst="rect">
                        <a:avLst/>
                      </a:prstGeom>
                    </p:spPr>
                  </p:pic>
                </p:oleObj>
              </mc:Fallback>
            </mc:AlternateContent>
          </a:graphicData>
        </a:graphic>
      </p:graphicFrame>
      <p:sp>
        <p:nvSpPr>
          <p:cNvPr id="27" name="文本框 13"/>
          <p:cNvSpPr txBox="1"/>
          <p:nvPr/>
        </p:nvSpPr>
        <p:spPr>
          <a:xfrm>
            <a:off x="6105004" y="5421186"/>
            <a:ext cx="110490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SFS types</a:t>
            </a:r>
            <a:endParaRPr lang="zh-CN" altLang="en-US" dirty="0">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a:off x="5250707" y="5358411"/>
            <a:ext cx="3147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35766" y="3306550"/>
            <a:ext cx="0" cy="2000250"/>
          </a:xfrm>
          <a:prstGeom prst="line">
            <a:avLst/>
          </a:prstGeom>
          <a:ln w="412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962035" y="4709106"/>
            <a:ext cx="0" cy="604838"/>
          </a:xfrm>
          <a:prstGeom prst="line">
            <a:avLst/>
          </a:prstGeom>
          <a:ln w="412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07354" y="5011525"/>
            <a:ext cx="0" cy="297657"/>
          </a:xfrm>
          <a:prstGeom prst="line">
            <a:avLst/>
          </a:prstGeom>
          <a:ln w="412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233622" y="5111538"/>
            <a:ext cx="0" cy="202406"/>
          </a:xfrm>
          <a:prstGeom prst="line">
            <a:avLst/>
          </a:prstGeom>
          <a:ln w="412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67035" y="5147256"/>
            <a:ext cx="0" cy="161925"/>
          </a:xfrm>
          <a:prstGeom prst="line">
            <a:avLst/>
          </a:prstGeom>
          <a:ln w="412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957771" y="4327054"/>
            <a:ext cx="180753" cy="281763"/>
          </a:xfrm>
          <a:prstGeom prst="straightConnector1">
            <a:avLst/>
          </a:prstGeom>
          <a:ln w="19050">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08927" y="4045291"/>
            <a:ext cx="2361544" cy="276999"/>
          </a:xfrm>
          <a:prstGeom prst="rect">
            <a:avLst/>
          </a:prstGeom>
          <a:noFill/>
        </p:spPr>
        <p:txBody>
          <a:bodyPr wrap="none" rtlCol="0">
            <a:spAutoFit/>
          </a:bodyPr>
          <a:lstStyle/>
          <a:p>
            <a:r>
              <a:rPr lang="en-US" altLang="zh-CN" sz="1200" dirty="0" smtClean="0">
                <a:solidFill>
                  <a:schemeClr val="accent3"/>
                </a:solidFill>
                <a:latin typeface="Times New Roman" panose="02020603050405020304" pitchFamily="18" charset="0"/>
                <a:cs typeface="Times New Roman" panose="02020603050405020304" pitchFamily="18" charset="0"/>
              </a:rPr>
              <a:t>Expected branch lengths (Model 2)</a:t>
            </a:r>
            <a:endParaRPr lang="zh-CN" altLang="en-US" sz="1200" dirty="0">
              <a:solidFill>
                <a:schemeClr val="accent3"/>
              </a:solidFill>
              <a:latin typeface="Times New Roman" panose="02020603050405020304" pitchFamily="18" charset="0"/>
              <a:cs typeface="Times New Roman" panose="02020603050405020304" pitchFamily="18" charset="0"/>
            </a:endParaRPr>
          </a:p>
        </p:txBody>
      </p:sp>
      <p:cxnSp>
        <p:nvCxnSpPr>
          <p:cNvPr id="42" name="Straight Connector 41"/>
          <p:cNvCxnSpPr/>
          <p:nvPr/>
        </p:nvCxnSpPr>
        <p:spPr>
          <a:xfrm flipV="1">
            <a:off x="8447567" y="3217716"/>
            <a:ext cx="0" cy="2131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16200000">
            <a:off x="-253304" y="4104977"/>
            <a:ext cx="1503938" cy="276999"/>
          </a:xfrm>
          <a:prstGeom prst="rect">
            <a:avLst/>
          </a:prstGeom>
          <a:noFill/>
        </p:spPr>
        <p:txBody>
          <a:bodyPr wrap="none" rtlCol="0">
            <a:spAutoFit/>
          </a:bodyPr>
          <a:lstStyle/>
          <a:p>
            <a:r>
              <a:rPr lang="en-US" altLang="zh-CN" sz="1200" dirty="0" smtClean="0">
                <a:solidFill>
                  <a:schemeClr val="accent1"/>
                </a:solidFill>
                <a:latin typeface="Times New Roman" panose="02020603050405020304" pitchFamily="18" charset="0"/>
                <a:cs typeface="Times New Roman" panose="02020603050405020304" pitchFamily="18" charset="0"/>
              </a:rPr>
              <a:t>Number of mutations</a:t>
            </a:r>
            <a:endParaRPr lang="zh-CN" altLang="en-US" sz="1200" dirty="0">
              <a:solidFill>
                <a:schemeClr val="accent1"/>
              </a:solidFill>
              <a:latin typeface="Times New Roman" panose="02020603050405020304" pitchFamily="18" charset="0"/>
              <a:cs typeface="Times New Roman" panose="02020603050405020304" pitchFamily="18" charset="0"/>
            </a:endParaRPr>
          </a:p>
        </p:txBody>
      </p:sp>
      <p:cxnSp>
        <p:nvCxnSpPr>
          <p:cNvPr id="45" name="Straight Connector 44"/>
          <p:cNvCxnSpPr/>
          <p:nvPr/>
        </p:nvCxnSpPr>
        <p:spPr>
          <a:xfrm>
            <a:off x="8447565" y="3302776"/>
            <a:ext cx="7442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445183" y="4307663"/>
            <a:ext cx="7442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443526" y="3170974"/>
            <a:ext cx="360996" cy="261610"/>
          </a:xfrm>
          <a:prstGeom prst="rect">
            <a:avLst/>
          </a:prstGeom>
          <a:noFill/>
        </p:spPr>
        <p:txBody>
          <a:bodyPr wrap="none" rtlCol="0">
            <a:spAutoFit/>
          </a:bodyPr>
          <a:lstStyle/>
          <a:p>
            <a:r>
              <a:rPr lang="en-US" altLang="zh-CN" sz="1100" dirty="0" smtClean="0">
                <a:solidFill>
                  <a:schemeClr val="accent3"/>
                </a:solidFill>
                <a:latin typeface="Times New Roman" panose="02020603050405020304" pitchFamily="18" charset="0"/>
                <a:cs typeface="Times New Roman" panose="02020603050405020304" pitchFamily="18" charset="0"/>
              </a:rPr>
              <a:t>0.1</a:t>
            </a:r>
            <a:endParaRPr lang="zh-CN" altLang="en-US" sz="1100" dirty="0">
              <a:solidFill>
                <a:schemeClr val="accent3"/>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8449176" y="4175475"/>
            <a:ext cx="431528" cy="261610"/>
          </a:xfrm>
          <a:prstGeom prst="rect">
            <a:avLst/>
          </a:prstGeom>
          <a:noFill/>
        </p:spPr>
        <p:txBody>
          <a:bodyPr wrap="none" rtlCol="0">
            <a:spAutoFit/>
          </a:bodyPr>
          <a:lstStyle/>
          <a:p>
            <a:r>
              <a:rPr lang="en-US" altLang="zh-CN" sz="1100" dirty="0" smtClean="0">
                <a:solidFill>
                  <a:schemeClr val="accent3"/>
                </a:solidFill>
                <a:latin typeface="Times New Roman" panose="02020603050405020304" pitchFamily="18" charset="0"/>
                <a:cs typeface="Times New Roman" panose="02020603050405020304" pitchFamily="18" charset="0"/>
              </a:rPr>
              <a:t>0.05</a:t>
            </a:r>
            <a:endParaRPr lang="zh-CN" altLang="en-US" sz="1100" dirty="0">
              <a:solidFill>
                <a:schemeClr val="accent3"/>
              </a:solidFill>
              <a:latin typeface="Times New Roman" panose="02020603050405020304" pitchFamily="18" charset="0"/>
              <a:cs typeface="Times New Roman" panose="02020603050405020304" pitchFamily="18" charset="0"/>
            </a:endParaRPr>
          </a:p>
        </p:txBody>
      </p:sp>
      <p:sp>
        <p:nvSpPr>
          <p:cNvPr id="49" name="Right Arrow 48"/>
          <p:cNvSpPr/>
          <p:nvPr/>
        </p:nvSpPr>
        <p:spPr>
          <a:xfrm>
            <a:off x="4526658" y="3660461"/>
            <a:ext cx="181368" cy="2871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7"/>
          <p:cNvSpPr txBox="1"/>
          <p:nvPr/>
        </p:nvSpPr>
        <p:spPr>
          <a:xfrm>
            <a:off x="2507693" y="518468"/>
            <a:ext cx="3470811" cy="400110"/>
          </a:xfrm>
          <a:prstGeom prst="rect">
            <a:avLst/>
          </a:prstGeom>
          <a:noFill/>
        </p:spPr>
        <p:txBody>
          <a:bodyPr wrap="square" rtlCol="0">
            <a:spAutoFit/>
          </a:bodyPr>
          <a:lstStyle/>
          <a:p>
            <a:pPr algn="ctr"/>
            <a:r>
              <a:rPr lang="en-US" altLang="zh-CN" sz="20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Why us?</a:t>
            </a:r>
            <a:endPar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07909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flipH="1">
            <a:off x="612120" y="3317534"/>
            <a:ext cx="7806406" cy="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769939" y="2962354"/>
            <a:ext cx="484428" cy="307777"/>
          </a:xfrm>
          <a:prstGeom prst="rect">
            <a:avLst/>
          </a:prstGeom>
          <a:noFill/>
        </p:spPr>
        <p:txBody>
          <a:bodyPr wrap="none" rtlCol="0">
            <a:spAutoFit/>
          </a:bodyPr>
          <a:lstStyle/>
          <a:p>
            <a:r>
              <a:rPr lang="en-US" altLang="zh-CN" sz="14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Past</a:t>
            </a:r>
            <a:endParaRPr lang="zh-CN" altLang="en-US" sz="14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TextBox 11"/>
          <p:cNvSpPr txBox="1"/>
          <p:nvPr/>
        </p:nvSpPr>
        <p:spPr>
          <a:xfrm>
            <a:off x="726733" y="2956057"/>
            <a:ext cx="713657" cy="307777"/>
          </a:xfrm>
          <a:prstGeom prst="rect">
            <a:avLst/>
          </a:prstGeom>
          <a:noFill/>
        </p:spPr>
        <p:txBody>
          <a:bodyPr wrap="none" rtlCol="0">
            <a:spAutoFit/>
          </a:bodyPr>
          <a:lstStyle/>
          <a:p>
            <a:r>
              <a:rPr lang="en-US" altLang="zh-CN" sz="14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Present</a:t>
            </a:r>
            <a:endParaRPr lang="zh-CN" altLang="en-US" sz="14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Rectangle 12"/>
          <p:cNvSpPr/>
          <p:nvPr/>
        </p:nvSpPr>
        <p:spPr>
          <a:xfrm>
            <a:off x="622837" y="3410588"/>
            <a:ext cx="883575"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E=MC²</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7538774" y="3366505"/>
            <a:ext cx="883575" cy="369332"/>
          </a:xfrm>
          <a:prstGeom prst="rect">
            <a:avLst/>
          </a:prstGeom>
        </p:spPr>
        <p:txBody>
          <a:bodyPr wrap="none">
            <a:spAutoFit/>
          </a:bodyPr>
          <a:lstStyle/>
          <a:p>
            <a:r>
              <a:rPr lang="en-US" altLang="zh-CN" dirty="0">
                <a:solidFill>
                  <a:srgbClr val="C00000"/>
                </a:solidFill>
                <a:latin typeface="Times New Roman" panose="02020603050405020304" pitchFamily="18" charset="0"/>
                <a:cs typeface="Times New Roman" panose="02020603050405020304" pitchFamily="18" charset="0"/>
              </a:rPr>
              <a:t>E=MC²</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12120" y="5117209"/>
            <a:ext cx="7976864" cy="369332"/>
          </a:xfrm>
          <a:prstGeom prst="rect">
            <a:avLst/>
          </a:prstGeom>
          <a:noFill/>
        </p:spPr>
        <p:txBody>
          <a:bodyPr wrap="none" rtlCol="0">
            <a:spAutoFit/>
          </a:bodyPr>
          <a:lstStyle/>
          <a:p>
            <a:r>
              <a:rPr lang="en-US" altLang="zh-CN" b="1" dirty="0" smtClean="0">
                <a:latin typeface="Times New Roman" panose="02020603050405020304" pitchFamily="18" charset="0"/>
                <a:cs typeface="Times New Roman" panose="02020603050405020304" pitchFamily="18" charset="0"/>
              </a:rPr>
              <a:t>PSMC </a:t>
            </a:r>
            <a:r>
              <a:rPr lang="en-US" altLang="zh-CN" sz="1200" dirty="0" smtClean="0">
                <a:latin typeface="Times New Roman" panose="02020603050405020304" pitchFamily="18" charset="0"/>
                <a:cs typeface="Times New Roman" panose="02020603050405020304" pitchFamily="18" charset="0"/>
              </a:rPr>
              <a:t>(Li &amp; Durbin, Nature 2011, Vol 475:493-496)</a:t>
            </a:r>
            <a:r>
              <a:rPr lang="en-US" altLang="zh-CN" b="1" dirty="0" smtClean="0">
                <a:latin typeface="Times New Roman" panose="02020603050405020304" pitchFamily="18" charset="0"/>
                <a:cs typeface="Times New Roman" panose="02020603050405020304" pitchFamily="18" charset="0"/>
              </a:rPr>
              <a:t>, SMC++ </a:t>
            </a:r>
            <a:r>
              <a:rPr lang="en-US" altLang="zh-CN" sz="1200" dirty="0" smtClean="0">
                <a:solidFill>
                  <a:prstClr val="black"/>
                </a:solidFill>
                <a:latin typeface="Times New Roman" panose="02020603050405020304" pitchFamily="18" charset="0"/>
                <a:cs typeface="Times New Roman" panose="02020603050405020304" pitchFamily="18" charset="0"/>
              </a:rPr>
              <a:t>(Terhorst et al., Nature Genet 2016, </a:t>
            </a:r>
            <a:r>
              <a:rPr lang="en-US" altLang="zh-CN" sz="1200" dirty="0">
                <a:solidFill>
                  <a:prstClr val="black"/>
                </a:solidFill>
                <a:latin typeface="Times New Roman" panose="02020603050405020304" pitchFamily="18" charset="0"/>
                <a:cs typeface="Times New Roman" panose="02020603050405020304" pitchFamily="18" charset="0"/>
              </a:rPr>
              <a:t>Vol </a:t>
            </a:r>
            <a:r>
              <a:rPr lang="en-US" altLang="zh-CN" sz="1200" dirty="0" smtClean="0">
                <a:solidFill>
                  <a:prstClr val="black"/>
                </a:solidFill>
                <a:latin typeface="Times New Roman" panose="02020603050405020304" pitchFamily="18" charset="0"/>
                <a:cs typeface="Times New Roman" panose="02020603050405020304" pitchFamily="18" charset="0"/>
              </a:rPr>
              <a:t>49:303-309)</a:t>
            </a:r>
            <a:endParaRPr lang="zh-CN" altLang="en-US" b="1" dirty="0">
              <a:latin typeface="Times New Roman" panose="02020603050405020304" pitchFamily="18" charset="0"/>
              <a:cs typeface="Times New Roman" panose="02020603050405020304" pitchFamily="18" charset="0"/>
            </a:endParaRPr>
          </a:p>
        </p:txBody>
      </p:sp>
      <p:sp>
        <p:nvSpPr>
          <p:cNvPr id="16" name="Rectangle 15"/>
          <p:cNvSpPr/>
          <p:nvPr/>
        </p:nvSpPr>
        <p:spPr>
          <a:xfrm>
            <a:off x="731043" y="5525288"/>
            <a:ext cx="70001" cy="226711"/>
          </a:xfrm>
          <a:prstGeom prst="rect">
            <a:avLst/>
          </a:prstGeom>
          <a:solidFill>
            <a:schemeClr val="tx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17"/>
          <p:cNvSpPr/>
          <p:nvPr/>
        </p:nvSpPr>
        <p:spPr>
          <a:xfrm>
            <a:off x="813166" y="5526667"/>
            <a:ext cx="132190" cy="226711"/>
          </a:xfrm>
          <a:prstGeom prst="rect">
            <a:avLst/>
          </a:prstGeom>
          <a:solidFill>
            <a:schemeClr val="bg1">
              <a:lumMod val="65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p:cNvSpPr/>
          <p:nvPr/>
        </p:nvSpPr>
        <p:spPr>
          <a:xfrm>
            <a:off x="938213" y="5524912"/>
            <a:ext cx="136261" cy="226711"/>
          </a:xfrm>
          <a:prstGeom prst="rect">
            <a:avLst/>
          </a:prstGeom>
          <a:solidFill>
            <a:schemeClr val="tx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19"/>
          <p:cNvSpPr/>
          <p:nvPr/>
        </p:nvSpPr>
        <p:spPr>
          <a:xfrm>
            <a:off x="1082868" y="5526291"/>
            <a:ext cx="180000" cy="226711"/>
          </a:xfrm>
          <a:prstGeom prst="rect">
            <a:avLst/>
          </a:prstGeom>
          <a:solidFill>
            <a:schemeClr val="bg1">
              <a:lumMod val="65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20"/>
          <p:cNvSpPr/>
          <p:nvPr/>
        </p:nvSpPr>
        <p:spPr>
          <a:xfrm>
            <a:off x="1273966" y="5527294"/>
            <a:ext cx="180000" cy="226711"/>
          </a:xfrm>
          <a:prstGeom prst="rect">
            <a:avLst/>
          </a:prstGeom>
          <a:solidFill>
            <a:schemeClr val="tx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p:cNvSpPr/>
          <p:nvPr/>
        </p:nvSpPr>
        <p:spPr>
          <a:xfrm>
            <a:off x="1454343" y="5528672"/>
            <a:ext cx="216000" cy="226711"/>
          </a:xfrm>
          <a:prstGeom prst="rect">
            <a:avLst/>
          </a:prstGeom>
          <a:solidFill>
            <a:schemeClr val="bg1">
              <a:lumMod val="65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2"/>
          <p:cNvSpPr/>
          <p:nvPr/>
        </p:nvSpPr>
        <p:spPr>
          <a:xfrm>
            <a:off x="1681160" y="5529675"/>
            <a:ext cx="269084" cy="226711"/>
          </a:xfrm>
          <a:prstGeom prst="rect">
            <a:avLst/>
          </a:prstGeom>
          <a:solidFill>
            <a:schemeClr val="tx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23"/>
          <p:cNvSpPr/>
          <p:nvPr/>
        </p:nvSpPr>
        <p:spPr>
          <a:xfrm>
            <a:off x="1961550" y="5528672"/>
            <a:ext cx="343500" cy="226711"/>
          </a:xfrm>
          <a:prstGeom prst="rect">
            <a:avLst/>
          </a:prstGeom>
          <a:solidFill>
            <a:schemeClr val="bg1">
              <a:lumMod val="65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4"/>
          <p:cNvSpPr/>
          <p:nvPr/>
        </p:nvSpPr>
        <p:spPr>
          <a:xfrm>
            <a:off x="2316955" y="5527669"/>
            <a:ext cx="359570" cy="226711"/>
          </a:xfrm>
          <a:prstGeom prst="rect">
            <a:avLst/>
          </a:prstGeom>
          <a:solidFill>
            <a:schemeClr val="tx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25"/>
          <p:cNvSpPr/>
          <p:nvPr/>
        </p:nvSpPr>
        <p:spPr>
          <a:xfrm>
            <a:off x="2687209" y="5529048"/>
            <a:ext cx="510810" cy="226711"/>
          </a:xfrm>
          <a:prstGeom prst="rect">
            <a:avLst/>
          </a:prstGeom>
          <a:solidFill>
            <a:schemeClr val="bg1">
              <a:lumMod val="65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26"/>
          <p:cNvSpPr/>
          <p:nvPr/>
        </p:nvSpPr>
        <p:spPr>
          <a:xfrm>
            <a:off x="3207544" y="5527293"/>
            <a:ext cx="545306" cy="226711"/>
          </a:xfrm>
          <a:prstGeom prst="rect">
            <a:avLst/>
          </a:prstGeom>
          <a:solidFill>
            <a:schemeClr val="tx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ectangle 27"/>
          <p:cNvSpPr/>
          <p:nvPr/>
        </p:nvSpPr>
        <p:spPr>
          <a:xfrm>
            <a:off x="3759392" y="5528672"/>
            <a:ext cx="695927" cy="226711"/>
          </a:xfrm>
          <a:prstGeom prst="rect">
            <a:avLst/>
          </a:prstGeom>
          <a:solidFill>
            <a:schemeClr val="bg1">
              <a:lumMod val="65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Rectangle 28"/>
          <p:cNvSpPr/>
          <p:nvPr/>
        </p:nvSpPr>
        <p:spPr>
          <a:xfrm>
            <a:off x="4457697" y="5529675"/>
            <a:ext cx="752478" cy="226711"/>
          </a:xfrm>
          <a:prstGeom prst="rect">
            <a:avLst/>
          </a:prstGeom>
          <a:solidFill>
            <a:schemeClr val="tx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29"/>
          <p:cNvSpPr/>
          <p:nvPr/>
        </p:nvSpPr>
        <p:spPr>
          <a:xfrm>
            <a:off x="5211955" y="5531053"/>
            <a:ext cx="824514" cy="226711"/>
          </a:xfrm>
          <a:prstGeom prst="rect">
            <a:avLst/>
          </a:prstGeom>
          <a:solidFill>
            <a:schemeClr val="bg1">
              <a:lumMod val="65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0"/>
          <p:cNvSpPr/>
          <p:nvPr/>
        </p:nvSpPr>
        <p:spPr>
          <a:xfrm>
            <a:off x="6038846" y="5532056"/>
            <a:ext cx="978697" cy="226711"/>
          </a:xfrm>
          <a:prstGeom prst="rect">
            <a:avLst/>
          </a:prstGeom>
          <a:solidFill>
            <a:schemeClr val="tx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ectangle 31"/>
          <p:cNvSpPr/>
          <p:nvPr/>
        </p:nvSpPr>
        <p:spPr>
          <a:xfrm>
            <a:off x="7021704" y="5531053"/>
            <a:ext cx="1353151" cy="226711"/>
          </a:xfrm>
          <a:prstGeom prst="rect">
            <a:avLst/>
          </a:prstGeom>
          <a:gradFill flip="none" rotWithShape="1">
            <a:gsLst>
              <a:gs pos="0">
                <a:schemeClr val="bg1">
                  <a:lumMod val="65000"/>
                </a:schemeClr>
              </a:gs>
              <a:gs pos="50000">
                <a:schemeClr val="bg1">
                  <a:lumMod val="65000"/>
                </a:schemeClr>
              </a:gs>
              <a:gs pos="100000">
                <a:schemeClr val="bg1"/>
              </a:gs>
            </a:gsLst>
            <a:lin ang="0" scaled="1"/>
            <a:tileRect/>
          </a:gra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626296" y="4021861"/>
            <a:ext cx="928459" cy="369332"/>
          </a:xfrm>
          <a:prstGeom prst="rect">
            <a:avLst/>
          </a:prstGeom>
          <a:noFill/>
        </p:spPr>
        <p:txBody>
          <a:bodyPr wrap="none" rtlCol="0">
            <a:spAutoFit/>
          </a:bodyPr>
          <a:lstStyle/>
          <a:p>
            <a:r>
              <a:rPr lang="en-US" altLang="zh-CN" b="1" dirty="0" smtClean="0">
                <a:latin typeface="Times New Roman" panose="02020603050405020304" pitchFamily="18" charset="0"/>
                <a:cs typeface="Times New Roman" panose="02020603050405020304" pitchFamily="18" charset="0"/>
              </a:rPr>
              <a:t>FitCoal</a:t>
            </a:r>
            <a:endParaRPr lang="zh-CN" altLang="en-US" b="1" dirty="0">
              <a:latin typeface="Times New Roman" panose="02020603050405020304" pitchFamily="18" charset="0"/>
              <a:cs typeface="Times New Roman" panose="02020603050405020304" pitchFamily="18" charset="0"/>
            </a:endParaRPr>
          </a:p>
        </p:txBody>
      </p:sp>
      <p:sp>
        <p:nvSpPr>
          <p:cNvPr id="34" name="Rectangle 33"/>
          <p:cNvSpPr/>
          <p:nvPr/>
        </p:nvSpPr>
        <p:spPr>
          <a:xfrm>
            <a:off x="714825" y="4472918"/>
            <a:ext cx="7684896" cy="226711"/>
          </a:xfrm>
          <a:prstGeom prst="rect">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34"/>
          <p:cNvSpPr/>
          <p:nvPr/>
        </p:nvSpPr>
        <p:spPr>
          <a:xfrm>
            <a:off x="8349002" y="5465486"/>
            <a:ext cx="87933" cy="38326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35"/>
          <p:cNvSpPr/>
          <p:nvPr/>
        </p:nvSpPr>
        <p:spPr>
          <a:xfrm>
            <a:off x="8363179" y="4396718"/>
            <a:ext cx="87933" cy="38326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81024" y="5991330"/>
            <a:ext cx="2704587" cy="230832"/>
          </a:xfrm>
          <a:prstGeom prst="rect">
            <a:avLst/>
          </a:prstGeom>
          <a:noFill/>
        </p:spPr>
        <p:txBody>
          <a:bodyPr wrap="none" rtlCol="0">
            <a:spAutoFit/>
          </a:bodyPr>
          <a:lstStyle/>
          <a:p>
            <a:r>
              <a:rPr lang="en-US" altLang="zh-CN" sz="900" dirty="0" smtClean="0">
                <a:latin typeface="Times New Roman" panose="02020603050405020304" pitchFamily="18" charset="0"/>
                <a:cs typeface="Times New Roman" panose="02020603050405020304" pitchFamily="18" charset="0"/>
              </a:rPr>
              <a:t>Short time blocks, friendly for recent history inference</a:t>
            </a:r>
            <a:endParaRPr lang="zh-CN" altLang="en-US" sz="900"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757031" y="5906232"/>
            <a:ext cx="1055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0228" y="5805223"/>
            <a:ext cx="0" cy="101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64670" y="5810551"/>
            <a:ext cx="0" cy="101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02150" y="5810552"/>
            <a:ext cx="0" cy="101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71602" y="5810552"/>
            <a:ext cx="0" cy="101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60236" y="5800960"/>
            <a:ext cx="0" cy="101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561660" y="5804157"/>
            <a:ext cx="0" cy="101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14239" y="5804157"/>
            <a:ext cx="0" cy="101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247269" y="5908600"/>
            <a:ext cx="0" cy="68863"/>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85384" y="5993462"/>
            <a:ext cx="2903359" cy="230832"/>
          </a:xfrm>
          <a:prstGeom prst="rect">
            <a:avLst/>
          </a:prstGeom>
          <a:noFill/>
        </p:spPr>
        <p:txBody>
          <a:bodyPr wrap="none" rtlCol="0">
            <a:spAutoFit/>
          </a:bodyPr>
          <a:lstStyle/>
          <a:p>
            <a:r>
              <a:rPr lang="en-US" altLang="zh-CN" sz="900" dirty="0" smtClean="0">
                <a:latin typeface="Times New Roman" panose="02020603050405020304" pitchFamily="18" charset="0"/>
                <a:cs typeface="Times New Roman" panose="02020603050405020304" pitchFamily="18" charset="0"/>
              </a:rPr>
              <a:t>Long time blocks, un-friendly for ancient history inference</a:t>
            </a:r>
            <a:endParaRPr lang="zh-CN" altLang="en-US" sz="900" dirty="0">
              <a:latin typeface="Times New Roman" panose="02020603050405020304" pitchFamily="18" charset="0"/>
              <a:cs typeface="Times New Roman" panose="02020603050405020304" pitchFamily="18" charset="0"/>
            </a:endParaRPr>
          </a:p>
        </p:txBody>
      </p:sp>
      <p:cxnSp>
        <p:nvCxnSpPr>
          <p:cNvPr id="46" name="Straight Connector 45"/>
          <p:cNvCxnSpPr/>
          <p:nvPr/>
        </p:nvCxnSpPr>
        <p:spPr>
          <a:xfrm>
            <a:off x="6664403" y="5908364"/>
            <a:ext cx="1055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667600" y="5807355"/>
            <a:ext cx="0" cy="101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721611" y="5806289"/>
            <a:ext cx="0" cy="101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154641" y="5910732"/>
            <a:ext cx="0" cy="68863"/>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659938" y="4703029"/>
            <a:ext cx="4054315" cy="230832"/>
          </a:xfrm>
          <a:prstGeom prst="rect">
            <a:avLst/>
          </a:prstGeom>
          <a:noFill/>
        </p:spPr>
        <p:txBody>
          <a:bodyPr wrap="none" rtlCol="0">
            <a:spAutoFit/>
          </a:bodyPr>
          <a:lstStyle/>
          <a:p>
            <a:r>
              <a:rPr lang="en-US" altLang="zh-CN" sz="900" dirty="0" smtClean="0">
                <a:latin typeface="Times New Roman" panose="02020603050405020304" pitchFamily="18" charset="0"/>
                <a:cs typeface="Times New Roman" panose="02020603050405020304" pitchFamily="18" charset="0"/>
              </a:rPr>
              <a:t>No pre-defined time blocks, unbiased for the inference of recent and ancient history</a:t>
            </a:r>
            <a:endParaRPr lang="zh-CN" altLang="en-US" sz="900"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921958" y="999632"/>
            <a:ext cx="7386019" cy="1569660"/>
          </a:xfrm>
          <a:prstGeom prst="rect">
            <a:avLst/>
          </a:prstGeom>
          <a:noFill/>
        </p:spPr>
        <p:txBody>
          <a:bodyPr wrap="square" rtlCol="0">
            <a:spAutoFit/>
          </a:bodyPr>
          <a:lstStyle/>
          <a:p>
            <a:pPr>
              <a:lnSpc>
                <a:spcPct val="150000"/>
              </a:lnSpc>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1) Our team is highly efficient, and we act as one.</a:t>
            </a:r>
          </a:p>
          <a:p>
            <a:pPr>
              <a:lnSpc>
                <a:spcPct val="150000"/>
              </a:lnSpc>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The analytical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formulae of the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expected branch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lengths are obtained,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and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computational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accuracy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reaches                          .</a:t>
            </a:r>
          </a:p>
          <a:p>
            <a:pPr>
              <a:lnSpc>
                <a:spcPct val="150000"/>
              </a:lnSpc>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3) FitCoal treats both recent and ancient time fairly.</a:t>
            </a:r>
            <a:endPar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8" name="文本框 7"/>
          <p:cNvSpPr txBox="1"/>
          <p:nvPr/>
        </p:nvSpPr>
        <p:spPr>
          <a:xfrm>
            <a:off x="2507693" y="518468"/>
            <a:ext cx="3470811" cy="400110"/>
          </a:xfrm>
          <a:prstGeom prst="rect">
            <a:avLst/>
          </a:prstGeom>
          <a:noFill/>
        </p:spPr>
        <p:txBody>
          <a:bodyPr wrap="square" rtlCol="0">
            <a:spAutoFit/>
          </a:bodyPr>
          <a:lstStyle/>
          <a:p>
            <a:pPr algn="ctr"/>
            <a:r>
              <a:rPr lang="en-US" altLang="zh-CN" sz="20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Why us?</a:t>
            </a:r>
            <a:endPar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9" name="Rectangle 58"/>
              <p:cNvSpPr/>
              <p:nvPr/>
            </p:nvSpPr>
            <p:spPr>
              <a:xfrm>
                <a:off x="3570873" y="1817233"/>
                <a:ext cx="1445652" cy="338554"/>
              </a:xfrm>
              <a:prstGeom prst="rect">
                <a:avLst/>
              </a:prstGeom>
            </p:spPr>
            <p:txBody>
              <a:bodyPr wrap="none">
                <a:spAutoFit/>
              </a:bodyPr>
              <a:lstStyle/>
              <a:p>
                <a:r>
                  <a:rPr lang="zh-CN" altLang="zh-CN" sz="1600" dirty="0"/>
                  <a:t> </a:t>
                </a:r>
                <a14:m>
                  <m:oMath xmlns:m="http://schemas.openxmlformats.org/officeDocument/2006/math">
                    <m:sSup>
                      <m:sSupPr>
                        <m:ctrlPr>
                          <a:rPr lang="zh-CN" altLang="zh-CN" sz="1600" i="1">
                            <a:latin typeface="Cambria Math"/>
                          </a:rPr>
                        </m:ctrlPr>
                      </m:sSupPr>
                      <m:e>
                        <m:r>
                          <a:rPr lang="en-US" altLang="zh-CN" sz="1600">
                            <a:latin typeface="Cambria Math"/>
                          </a:rPr>
                          <m:t>10</m:t>
                        </m:r>
                      </m:e>
                      <m:sup>
                        <m:r>
                          <a:rPr lang="en-US" altLang="zh-CN" sz="1600" i="1">
                            <a:latin typeface="Cambria Math"/>
                          </a:rPr>
                          <m:t>−</m:t>
                        </m:r>
                        <m:r>
                          <a:rPr lang="en-US" altLang="zh-CN" sz="1600">
                            <a:latin typeface="Cambria Math"/>
                          </a:rPr>
                          <m:t>8</m:t>
                        </m:r>
                      </m:sup>
                    </m:sSup>
                  </m:oMath>
                </a14:m>
                <a:r>
                  <a:rPr lang="en-US" altLang="zh-CN" sz="1600" dirty="0"/>
                  <a:t>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or</a:t>
                </a:r>
                <a:r>
                  <a:rPr lang="en-US" altLang="zh-CN" sz="1600" dirty="0" smtClean="0"/>
                  <a:t> </a:t>
                </a:r>
                <a14:m>
                  <m:oMath xmlns:m="http://schemas.openxmlformats.org/officeDocument/2006/math">
                    <m:sSup>
                      <m:sSupPr>
                        <m:ctrlPr>
                          <a:rPr lang="zh-CN" altLang="zh-CN" sz="1600" i="1">
                            <a:latin typeface="Cambria Math"/>
                          </a:rPr>
                        </m:ctrlPr>
                      </m:sSupPr>
                      <m:e>
                        <m:r>
                          <a:rPr lang="en-US" altLang="zh-CN" sz="1600">
                            <a:latin typeface="Cambria Math"/>
                          </a:rPr>
                          <m:t>10</m:t>
                        </m:r>
                      </m:e>
                      <m:sup>
                        <m:r>
                          <a:rPr lang="en-US" altLang="zh-CN" sz="1600" i="1">
                            <a:latin typeface="Cambria Math"/>
                          </a:rPr>
                          <m:t>−</m:t>
                        </m:r>
                        <m:r>
                          <a:rPr lang="en-US" altLang="zh-CN" sz="1600">
                            <a:latin typeface="Cambria Math"/>
                          </a:rPr>
                          <m:t>11</m:t>
                        </m:r>
                      </m:sup>
                    </m:sSup>
                  </m:oMath>
                </a14:m>
                <a:endParaRPr lang="zh-CN" altLang="en-US" sz="1600" dirty="0"/>
              </a:p>
            </p:txBody>
          </p:sp>
        </mc:Choice>
        <mc:Fallback xmlns="">
          <p:sp>
            <p:nvSpPr>
              <p:cNvPr id="59" name="Rectangle 58"/>
              <p:cNvSpPr>
                <a:spLocks noRot="1" noChangeAspect="1" noMove="1" noResize="1" noEditPoints="1" noAdjustHandles="1" noChangeArrowheads="1" noChangeShapeType="1" noTextEdit="1"/>
              </p:cNvSpPr>
              <p:nvPr/>
            </p:nvSpPr>
            <p:spPr>
              <a:xfrm>
                <a:off x="3570873" y="1817233"/>
                <a:ext cx="1445652" cy="338554"/>
              </a:xfrm>
              <a:prstGeom prst="rect">
                <a:avLst/>
              </a:prstGeom>
              <a:blipFill rotWithShape="1">
                <a:blip r:embed="rId2"/>
                <a:stretch>
                  <a:fillRect t="-7143" b="-196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49934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479" y="3753544"/>
            <a:ext cx="3554228" cy="276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659" y="3762102"/>
            <a:ext cx="3514217" cy="2792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921958" y="999632"/>
            <a:ext cx="7386019" cy="2264081"/>
          </a:xfrm>
          <a:prstGeom prst="rect">
            <a:avLst/>
          </a:prstGeom>
          <a:noFill/>
        </p:spPr>
        <p:txBody>
          <a:bodyPr wrap="square" rtlCol="0">
            <a:spAutoFit/>
          </a:bodyPr>
          <a:lstStyle/>
          <a:p>
            <a:pPr>
              <a:lnSpc>
                <a:spcPct val="150000"/>
              </a:lnSpc>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1) Our team is highly efficient, and we act as one.</a:t>
            </a:r>
          </a:p>
          <a:p>
            <a:pPr>
              <a:lnSpc>
                <a:spcPct val="150000"/>
              </a:lnSpc>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The analytical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formulae of the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expected branch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lengths are obtained,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and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computational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accuracy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reaches                          .</a:t>
            </a:r>
          </a:p>
          <a:p>
            <a:pPr>
              <a:lnSpc>
                <a:spcPct val="150000"/>
              </a:lnSpc>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3) FitCoal treats both recent and ancient time fairly.</a:t>
            </a:r>
          </a:p>
          <a:p>
            <a:pPr>
              <a:lnSpc>
                <a:spcPct val="150000"/>
              </a:lnSpc>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Both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exponential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and instantaneous changes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are allowed within each inference time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interval of FitCoal.</a:t>
            </a:r>
            <a:endPar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7"/>
          <p:cNvSpPr txBox="1"/>
          <p:nvPr/>
        </p:nvSpPr>
        <p:spPr>
          <a:xfrm>
            <a:off x="2507693" y="518468"/>
            <a:ext cx="3470811" cy="400110"/>
          </a:xfrm>
          <a:prstGeom prst="rect">
            <a:avLst/>
          </a:prstGeom>
          <a:noFill/>
        </p:spPr>
        <p:txBody>
          <a:bodyPr wrap="square" rtlCol="0">
            <a:spAutoFit/>
          </a:bodyPr>
          <a:lstStyle/>
          <a:p>
            <a:pPr algn="ctr"/>
            <a:r>
              <a:rPr lang="en-US" altLang="zh-CN" sz="20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Why us?</a:t>
            </a:r>
            <a:endPar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3570873" y="1817233"/>
                <a:ext cx="1445652" cy="338554"/>
              </a:xfrm>
              <a:prstGeom prst="rect">
                <a:avLst/>
              </a:prstGeom>
            </p:spPr>
            <p:txBody>
              <a:bodyPr wrap="none">
                <a:spAutoFit/>
              </a:bodyPr>
              <a:lstStyle/>
              <a:p>
                <a:r>
                  <a:rPr lang="zh-CN" altLang="zh-CN" sz="1600" dirty="0"/>
                  <a:t> </a:t>
                </a:r>
                <a14:m>
                  <m:oMath xmlns:m="http://schemas.openxmlformats.org/officeDocument/2006/math">
                    <m:sSup>
                      <m:sSupPr>
                        <m:ctrlPr>
                          <a:rPr lang="zh-CN" altLang="zh-CN" sz="1600" i="1">
                            <a:latin typeface="Cambria Math"/>
                          </a:rPr>
                        </m:ctrlPr>
                      </m:sSupPr>
                      <m:e>
                        <m:r>
                          <a:rPr lang="en-US" altLang="zh-CN" sz="1600">
                            <a:latin typeface="Cambria Math"/>
                          </a:rPr>
                          <m:t>10</m:t>
                        </m:r>
                      </m:e>
                      <m:sup>
                        <m:r>
                          <a:rPr lang="en-US" altLang="zh-CN" sz="1600" i="1">
                            <a:latin typeface="Cambria Math"/>
                          </a:rPr>
                          <m:t>−</m:t>
                        </m:r>
                        <m:r>
                          <a:rPr lang="en-US" altLang="zh-CN" sz="1600">
                            <a:latin typeface="Cambria Math"/>
                          </a:rPr>
                          <m:t>8</m:t>
                        </m:r>
                      </m:sup>
                    </m:sSup>
                  </m:oMath>
                </a14:m>
                <a:r>
                  <a:rPr lang="en-US" altLang="zh-CN" sz="1600" dirty="0"/>
                  <a:t>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or</a:t>
                </a:r>
                <a:r>
                  <a:rPr lang="en-US" altLang="zh-CN" sz="1600" dirty="0" smtClean="0"/>
                  <a:t> </a:t>
                </a:r>
                <a14:m>
                  <m:oMath xmlns:m="http://schemas.openxmlformats.org/officeDocument/2006/math">
                    <m:sSup>
                      <m:sSupPr>
                        <m:ctrlPr>
                          <a:rPr lang="zh-CN" altLang="zh-CN" sz="1600" i="1">
                            <a:latin typeface="Cambria Math"/>
                          </a:rPr>
                        </m:ctrlPr>
                      </m:sSupPr>
                      <m:e>
                        <m:r>
                          <a:rPr lang="en-US" altLang="zh-CN" sz="1600">
                            <a:latin typeface="Cambria Math"/>
                          </a:rPr>
                          <m:t>10</m:t>
                        </m:r>
                      </m:e>
                      <m:sup>
                        <m:r>
                          <a:rPr lang="en-US" altLang="zh-CN" sz="1600" i="1">
                            <a:latin typeface="Cambria Math"/>
                          </a:rPr>
                          <m:t>−</m:t>
                        </m:r>
                        <m:r>
                          <a:rPr lang="en-US" altLang="zh-CN" sz="1600">
                            <a:latin typeface="Cambria Math"/>
                          </a:rPr>
                          <m:t>11</m:t>
                        </m:r>
                      </m:sup>
                    </m:sSup>
                  </m:oMath>
                </a14:m>
                <a:endParaRPr lang="zh-CN" alt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3570873" y="1817233"/>
                <a:ext cx="1445652" cy="338554"/>
              </a:xfrm>
              <a:prstGeom prst="rect">
                <a:avLst/>
              </a:prstGeom>
              <a:blipFill rotWithShape="1">
                <a:blip r:embed="rId4"/>
                <a:stretch>
                  <a:fillRect t="-7143" b="-196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62072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1958" y="999632"/>
            <a:ext cx="7254479" cy="2677656"/>
          </a:xfrm>
          <a:prstGeom prst="rect">
            <a:avLst/>
          </a:prstGeom>
          <a:noFill/>
        </p:spPr>
        <p:txBody>
          <a:bodyPr wrap="square" rtlCol="0">
            <a:spAutoFit/>
          </a:bodyPr>
          <a:lstStyle/>
          <a:p>
            <a:pPr>
              <a:lnSpc>
                <a:spcPct val="150000"/>
              </a:lnSpc>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1) Our team is highly efficient, and we act as one.</a:t>
            </a:r>
          </a:p>
          <a:p>
            <a:pPr>
              <a:lnSpc>
                <a:spcPct val="150000"/>
              </a:lnSpc>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The analytical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formulae of the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expected branch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lengths are obtained,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and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computational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accuracy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reaches                          .</a:t>
            </a:r>
          </a:p>
          <a:p>
            <a:pPr>
              <a:lnSpc>
                <a:spcPct val="150000"/>
              </a:lnSpc>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3) FitCoal treats both recent and ancient time fairly.</a:t>
            </a:r>
          </a:p>
          <a:p>
            <a:pPr>
              <a:lnSpc>
                <a:spcPct val="150000"/>
              </a:lnSpc>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Both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exponential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and instantaneous changes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are allowed within each inference time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interval of FitCoal.</a:t>
            </a:r>
          </a:p>
          <a:p>
            <a:pPr>
              <a:lnSpc>
                <a:spcPct val="150000"/>
              </a:lnSpc>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5)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We focused on present-day human genomic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sequences, instead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of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Neanderthals.</a:t>
            </a:r>
            <a:endPar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7"/>
          <p:cNvSpPr txBox="1"/>
          <p:nvPr/>
        </p:nvSpPr>
        <p:spPr>
          <a:xfrm>
            <a:off x="2507693" y="518468"/>
            <a:ext cx="3470811" cy="400110"/>
          </a:xfrm>
          <a:prstGeom prst="rect">
            <a:avLst/>
          </a:prstGeom>
          <a:noFill/>
        </p:spPr>
        <p:txBody>
          <a:bodyPr wrap="square" rtlCol="0">
            <a:spAutoFit/>
          </a:bodyPr>
          <a:lstStyle/>
          <a:p>
            <a:pPr algn="ctr"/>
            <a:r>
              <a:rPr lang="en-US" altLang="zh-CN" sz="20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Why us?</a:t>
            </a:r>
            <a:endPar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Oval 4"/>
          <p:cNvSpPr/>
          <p:nvPr/>
        </p:nvSpPr>
        <p:spPr>
          <a:xfrm>
            <a:off x="7972349" y="5355007"/>
            <a:ext cx="678656" cy="678656"/>
          </a:xfrm>
          <a:prstGeom prst="ellipse">
            <a:avLst/>
          </a:prstGeom>
          <a:solidFill>
            <a:schemeClr val="tx1"/>
          </a:solidFill>
          <a:ln>
            <a:noFill/>
          </a:ln>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Straight Connector 5"/>
          <p:cNvCxnSpPr/>
          <p:nvPr/>
        </p:nvCxnSpPr>
        <p:spPr>
          <a:xfrm>
            <a:off x="1012356" y="4922676"/>
            <a:ext cx="72000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261928" y="4960866"/>
            <a:ext cx="50400" cy="50400"/>
            <a:chOff x="3057638" y="2641600"/>
            <a:chExt cx="486229" cy="486229"/>
          </a:xfrm>
        </p:grpSpPr>
        <p:sp>
          <p:nvSpPr>
            <p:cNvPr id="8" name="Oval 7"/>
            <p:cNvSpPr/>
            <p:nvPr/>
          </p:nvSpPr>
          <p:spPr>
            <a:xfrm>
              <a:off x="3057638" y="2641600"/>
              <a:ext cx="486229" cy="48622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val 8"/>
            <p:cNvSpPr/>
            <p:nvPr/>
          </p:nvSpPr>
          <p:spPr>
            <a:xfrm>
              <a:off x="3108439" y="2693195"/>
              <a:ext cx="3810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9"/>
            <p:cNvSpPr/>
            <p:nvPr/>
          </p:nvSpPr>
          <p:spPr>
            <a:xfrm>
              <a:off x="3159239" y="2744789"/>
              <a:ext cx="276224" cy="2762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Straight Connector 10"/>
            <p:cNvCxnSpPr>
              <a:stCxn id="8" idx="2"/>
              <a:endCxn id="8" idx="6"/>
            </p:cNvCxnSpPr>
            <p:nvPr/>
          </p:nvCxnSpPr>
          <p:spPr>
            <a:xfrm>
              <a:off x="3057638" y="2884715"/>
              <a:ext cx="48622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210834" y="2797971"/>
              <a:ext cx="174624" cy="1746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Straight Connector 12"/>
            <p:cNvCxnSpPr>
              <a:stCxn id="8" idx="0"/>
              <a:endCxn id="8" idx="4"/>
            </p:cNvCxnSpPr>
            <p:nvPr/>
          </p:nvCxnSpPr>
          <p:spPr>
            <a:xfrm>
              <a:off x="3300753" y="2641600"/>
              <a:ext cx="0" cy="48622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257665" y="2841627"/>
              <a:ext cx="85723" cy="85723"/>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Straight Connector 14"/>
          <p:cNvCxnSpPr/>
          <p:nvPr/>
        </p:nvCxnSpPr>
        <p:spPr>
          <a:xfrm>
            <a:off x="1011512" y="4796266"/>
            <a:ext cx="0" cy="134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17425" y="4837662"/>
            <a:ext cx="0" cy="30849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8008068" y="5395489"/>
            <a:ext cx="597693" cy="597693"/>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Straight Connector 17"/>
          <p:cNvCxnSpPr/>
          <p:nvPr/>
        </p:nvCxnSpPr>
        <p:spPr>
          <a:xfrm>
            <a:off x="7991400" y="5695526"/>
            <a:ext cx="452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572425" y="5693144"/>
            <a:ext cx="452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2"/>
            <a:endCxn id="17" idx="6"/>
          </p:cNvCxnSpPr>
          <p:nvPr/>
        </p:nvCxnSpPr>
        <p:spPr>
          <a:xfrm>
            <a:off x="8008068" y="5694336"/>
            <a:ext cx="59769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05726" y="5400251"/>
            <a:ext cx="0" cy="61198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305722" y="5383582"/>
            <a:ext cx="0" cy="4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05727" y="5959841"/>
            <a:ext cx="0" cy="4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8143903" y="5533603"/>
            <a:ext cx="322721" cy="322721"/>
            <a:chOff x="3057638" y="2641600"/>
            <a:chExt cx="486229" cy="486229"/>
          </a:xfrm>
        </p:grpSpPr>
        <p:sp>
          <p:nvSpPr>
            <p:cNvPr id="25" name="Oval 24"/>
            <p:cNvSpPr/>
            <p:nvPr/>
          </p:nvSpPr>
          <p:spPr>
            <a:xfrm>
              <a:off x="3057638" y="2641600"/>
              <a:ext cx="486229" cy="48622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Oval 25"/>
            <p:cNvSpPr/>
            <p:nvPr/>
          </p:nvSpPr>
          <p:spPr>
            <a:xfrm>
              <a:off x="3108439" y="2693195"/>
              <a:ext cx="3810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6"/>
            <p:cNvSpPr/>
            <p:nvPr/>
          </p:nvSpPr>
          <p:spPr>
            <a:xfrm>
              <a:off x="3159239" y="2744789"/>
              <a:ext cx="276224" cy="2762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Straight Connector 27"/>
            <p:cNvCxnSpPr>
              <a:stCxn id="25" idx="2"/>
              <a:endCxn id="25" idx="6"/>
            </p:cNvCxnSpPr>
            <p:nvPr/>
          </p:nvCxnSpPr>
          <p:spPr>
            <a:xfrm>
              <a:off x="3057638" y="2884715"/>
              <a:ext cx="48622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210834" y="2797971"/>
              <a:ext cx="174624" cy="1746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Straight Connector 29"/>
            <p:cNvCxnSpPr>
              <a:stCxn id="25" idx="0"/>
              <a:endCxn id="25" idx="4"/>
            </p:cNvCxnSpPr>
            <p:nvPr/>
          </p:nvCxnSpPr>
          <p:spPr>
            <a:xfrm>
              <a:off x="3300753" y="2641600"/>
              <a:ext cx="0" cy="48622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257665" y="2841627"/>
              <a:ext cx="85723" cy="85723"/>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Rectangle 32"/>
          <p:cNvSpPr/>
          <p:nvPr/>
        </p:nvSpPr>
        <p:spPr>
          <a:xfrm>
            <a:off x="4126832" y="4589556"/>
            <a:ext cx="1592103" cy="276999"/>
          </a:xfrm>
          <a:prstGeom prst="rect">
            <a:avLst/>
          </a:prstGeom>
        </p:spPr>
        <p:txBody>
          <a:bodyPr wrap="none">
            <a:spAutoFit/>
          </a:bodyPr>
          <a:lstStyle/>
          <a:p>
            <a:r>
              <a:rPr lang="en-US" altLang="zh-CN" sz="1200" dirty="0" smtClean="0">
                <a:latin typeface="Times New Roman" panose="02020603050405020304" pitchFamily="18" charset="0"/>
                <a:cs typeface="Times New Roman" panose="02020603050405020304" pitchFamily="18" charset="0"/>
              </a:rPr>
              <a:t>(1,000 thousand </a:t>
            </a:r>
            <a:r>
              <a:rPr lang="en-US" altLang="zh-CN" sz="1200" dirty="0">
                <a:latin typeface="Times New Roman" panose="02020603050405020304" pitchFamily="18" charset="0"/>
                <a:cs typeface="Times New Roman" panose="02020603050405020304" pitchFamily="18" charset="0"/>
              </a:rPr>
              <a:t>years</a:t>
            </a:r>
            <a:r>
              <a:rPr lang="en-US" altLang="zh-CN" sz="1200" dirty="0" smtClean="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752" y="4122978"/>
            <a:ext cx="248987" cy="51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968" y="5226239"/>
            <a:ext cx="520994" cy="63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1" name="Straight Connector 40"/>
          <p:cNvCxnSpPr/>
          <p:nvPr/>
        </p:nvCxnSpPr>
        <p:spPr>
          <a:xfrm>
            <a:off x="1293673" y="5028032"/>
            <a:ext cx="0" cy="134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281223" y="5027229"/>
            <a:ext cx="694531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146329" y="5098146"/>
            <a:ext cx="1560042" cy="276999"/>
          </a:xfrm>
          <a:prstGeom prst="rect">
            <a:avLst/>
          </a:prstGeom>
        </p:spPr>
        <p:txBody>
          <a:bodyPr wrap="none">
            <a:spAutoFit/>
          </a:bodyPr>
          <a:lstStyle/>
          <a:p>
            <a:r>
              <a:rPr lang="en-US" altLang="zh-CN" sz="1200" dirty="0" smtClean="0">
                <a:latin typeface="Times New Roman" panose="02020603050405020304" pitchFamily="18" charset="0"/>
                <a:cs typeface="Times New Roman" panose="02020603050405020304" pitchFamily="18" charset="0"/>
              </a:rPr>
              <a:t>(~960 thousand </a:t>
            </a:r>
            <a:r>
              <a:rPr lang="en-US" altLang="zh-CN" sz="1200" dirty="0">
                <a:latin typeface="Times New Roman" panose="02020603050405020304" pitchFamily="18" charset="0"/>
                <a:cs typeface="Times New Roman" panose="02020603050405020304" pitchFamily="18" charset="0"/>
              </a:rPr>
              <a:t>years</a:t>
            </a:r>
            <a:r>
              <a:rPr lang="en-US" altLang="zh-CN" sz="1200" dirty="0" smtClean="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50873" y="5879805"/>
            <a:ext cx="2433680" cy="461665"/>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G</a:t>
            </a:r>
            <a:r>
              <a:rPr lang="en-US" altLang="zh-CN" sz="1200" dirty="0" smtClean="0">
                <a:latin typeface="Times New Roman" panose="02020603050405020304" pitchFamily="18" charset="0"/>
                <a:cs typeface="Times New Roman" panose="02020603050405020304" pitchFamily="18" charset="0"/>
              </a:rPr>
              <a:t>enomic sequences of Neanderthals</a:t>
            </a:r>
          </a:p>
          <a:p>
            <a:r>
              <a:rPr lang="en-US" altLang="zh-CN" sz="1200" dirty="0" smtClean="0">
                <a:latin typeface="Times New Roman" panose="02020603050405020304" pitchFamily="18" charset="0"/>
                <a:cs typeface="Times New Roman" panose="02020603050405020304" pitchFamily="18" charset="0"/>
              </a:rPr>
              <a:t>(dated </a:t>
            </a:r>
            <a:r>
              <a:rPr lang="en-US" altLang="zh-CN" sz="1200" dirty="0">
                <a:latin typeface="Times New Roman" panose="02020603050405020304" pitchFamily="18" charset="0"/>
                <a:cs typeface="Times New Roman" panose="02020603050405020304" pitchFamily="18" charset="0"/>
              </a:rPr>
              <a:t>38 – 44 thousand years </a:t>
            </a:r>
            <a:r>
              <a:rPr lang="en-US" altLang="zh-CN" sz="1200" dirty="0" smtClean="0">
                <a:latin typeface="Times New Roman" panose="02020603050405020304" pitchFamily="18" charset="0"/>
                <a:cs typeface="Times New Roman" panose="02020603050405020304" pitchFamily="18" charset="0"/>
              </a:rPr>
              <a:t>ago)</a:t>
            </a:r>
            <a:endParaRPr lang="zh-CN" altLang="en-US" sz="12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354418" y="3852528"/>
            <a:ext cx="2098651"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G</a:t>
            </a:r>
            <a:r>
              <a:rPr lang="en-US" altLang="zh-CN" sz="1200" dirty="0" smtClean="0">
                <a:latin typeface="Times New Roman" panose="02020603050405020304" pitchFamily="18" charset="0"/>
                <a:cs typeface="Times New Roman" panose="02020603050405020304" pitchFamily="18" charset="0"/>
              </a:rPr>
              <a:t>enomic sequences of humans</a:t>
            </a:r>
            <a:endParaRPr lang="zh-CN" alt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0" name="Rectangle 49"/>
              <p:cNvSpPr/>
              <p:nvPr/>
            </p:nvSpPr>
            <p:spPr>
              <a:xfrm>
                <a:off x="3570873" y="1817233"/>
                <a:ext cx="1445652" cy="338554"/>
              </a:xfrm>
              <a:prstGeom prst="rect">
                <a:avLst/>
              </a:prstGeom>
            </p:spPr>
            <p:txBody>
              <a:bodyPr wrap="none">
                <a:spAutoFit/>
              </a:bodyPr>
              <a:lstStyle/>
              <a:p>
                <a:r>
                  <a:rPr lang="zh-CN" altLang="zh-CN" sz="1600" dirty="0"/>
                  <a:t> </a:t>
                </a:r>
                <a14:m>
                  <m:oMath xmlns:m="http://schemas.openxmlformats.org/officeDocument/2006/math">
                    <m:sSup>
                      <m:sSupPr>
                        <m:ctrlPr>
                          <a:rPr lang="zh-CN" altLang="zh-CN" sz="1600" i="1">
                            <a:latin typeface="Cambria Math"/>
                          </a:rPr>
                        </m:ctrlPr>
                      </m:sSupPr>
                      <m:e>
                        <m:r>
                          <a:rPr lang="en-US" altLang="zh-CN" sz="1600">
                            <a:latin typeface="Cambria Math"/>
                          </a:rPr>
                          <m:t>10</m:t>
                        </m:r>
                      </m:e>
                      <m:sup>
                        <m:r>
                          <a:rPr lang="en-US" altLang="zh-CN" sz="1600" i="1">
                            <a:latin typeface="Cambria Math"/>
                          </a:rPr>
                          <m:t>−</m:t>
                        </m:r>
                        <m:r>
                          <a:rPr lang="en-US" altLang="zh-CN" sz="1600">
                            <a:latin typeface="Cambria Math"/>
                          </a:rPr>
                          <m:t>8</m:t>
                        </m:r>
                      </m:sup>
                    </m:sSup>
                  </m:oMath>
                </a14:m>
                <a:r>
                  <a:rPr lang="en-US" altLang="zh-CN" sz="1600" dirty="0"/>
                  <a:t>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or</a:t>
                </a:r>
                <a:r>
                  <a:rPr lang="en-US" altLang="zh-CN" sz="1600" dirty="0" smtClean="0"/>
                  <a:t> </a:t>
                </a:r>
                <a14:m>
                  <m:oMath xmlns:m="http://schemas.openxmlformats.org/officeDocument/2006/math">
                    <m:sSup>
                      <m:sSupPr>
                        <m:ctrlPr>
                          <a:rPr lang="zh-CN" altLang="zh-CN" sz="1600" i="1">
                            <a:latin typeface="Cambria Math"/>
                          </a:rPr>
                        </m:ctrlPr>
                      </m:sSupPr>
                      <m:e>
                        <m:r>
                          <a:rPr lang="en-US" altLang="zh-CN" sz="1600">
                            <a:latin typeface="Cambria Math"/>
                          </a:rPr>
                          <m:t>10</m:t>
                        </m:r>
                      </m:e>
                      <m:sup>
                        <m:r>
                          <a:rPr lang="en-US" altLang="zh-CN" sz="1600" i="1">
                            <a:latin typeface="Cambria Math"/>
                          </a:rPr>
                          <m:t>−</m:t>
                        </m:r>
                        <m:r>
                          <a:rPr lang="en-US" altLang="zh-CN" sz="1600">
                            <a:latin typeface="Cambria Math"/>
                          </a:rPr>
                          <m:t>11</m:t>
                        </m:r>
                      </m:sup>
                    </m:sSup>
                  </m:oMath>
                </a14:m>
                <a:endParaRPr lang="zh-CN" altLang="en-US" sz="1600" dirty="0"/>
              </a:p>
            </p:txBody>
          </p:sp>
        </mc:Choice>
        <mc:Fallback xmlns="">
          <p:sp>
            <p:nvSpPr>
              <p:cNvPr id="50" name="Rectangle 49"/>
              <p:cNvSpPr>
                <a:spLocks noRot="1" noChangeAspect="1" noMove="1" noResize="1" noEditPoints="1" noAdjustHandles="1" noChangeArrowheads="1" noChangeShapeType="1" noTextEdit="1"/>
              </p:cNvSpPr>
              <p:nvPr/>
            </p:nvSpPr>
            <p:spPr>
              <a:xfrm>
                <a:off x="3570873" y="1817233"/>
                <a:ext cx="1445652" cy="338554"/>
              </a:xfrm>
              <a:prstGeom prst="rect">
                <a:avLst/>
              </a:prstGeom>
              <a:blipFill rotWithShape="1">
                <a:blip r:embed="rId4"/>
                <a:stretch>
                  <a:fillRect t="-7143" b="-196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0957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4431477" y="2528871"/>
            <a:ext cx="1068626" cy="276999"/>
          </a:xfrm>
          <a:prstGeom prst="rect">
            <a:avLst/>
          </a:prstGeom>
          <a:noFill/>
        </p:spPr>
        <p:txBody>
          <a:bodyPr wrap="none" rtlCol="0">
            <a:spAutoFit/>
          </a:bodyPr>
          <a:lstStyle/>
          <a:p>
            <a:r>
              <a:rPr lang="en-US" altLang="zh-CN" sz="1200" i="1" dirty="0" smtClean="0">
                <a:solidFill>
                  <a:schemeClr val="bg1">
                    <a:lumMod val="50000"/>
                  </a:schemeClr>
                </a:solidFill>
                <a:latin typeface="Times New Roman" panose="02020603050405020304" pitchFamily="18" charset="0"/>
                <a:cs typeface="Times New Roman" panose="02020603050405020304" pitchFamily="18" charset="0"/>
              </a:rPr>
              <a:t>H. </a:t>
            </a:r>
            <a:r>
              <a:rPr lang="en-US" altLang="zh-CN" sz="1200" i="1" dirty="0" err="1" smtClean="0">
                <a:solidFill>
                  <a:schemeClr val="bg1">
                    <a:lumMod val="50000"/>
                  </a:schemeClr>
                </a:solidFill>
                <a:latin typeface="Times New Roman" panose="02020603050405020304" pitchFamily="18" charset="0"/>
                <a:cs typeface="Times New Roman" panose="02020603050405020304" pitchFamily="18" charset="0"/>
              </a:rPr>
              <a:t>floresiensis</a:t>
            </a:r>
            <a:endParaRPr lang="zh-CN" altLang="en-US" sz="1200" i="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9" name="TextBox 98"/>
          <p:cNvSpPr txBox="1"/>
          <p:nvPr/>
        </p:nvSpPr>
        <p:spPr>
          <a:xfrm>
            <a:off x="6722312" y="3470740"/>
            <a:ext cx="667042" cy="276999"/>
          </a:xfrm>
          <a:prstGeom prst="rect">
            <a:avLst/>
          </a:prstGeom>
          <a:noFill/>
        </p:spPr>
        <p:txBody>
          <a:bodyPr wrap="none" rtlCol="0">
            <a:spAutoFit/>
          </a:bodyPr>
          <a:lstStyle/>
          <a:p>
            <a:r>
              <a:rPr lang="en-US" altLang="zh-CN" sz="1200" i="1" dirty="0" smtClean="0">
                <a:solidFill>
                  <a:schemeClr val="bg1">
                    <a:lumMod val="50000"/>
                  </a:schemeClr>
                </a:solidFill>
                <a:latin typeface="Times New Roman" panose="02020603050405020304" pitchFamily="18" charset="0"/>
                <a:cs typeface="Times New Roman" panose="02020603050405020304" pitchFamily="18" charset="0"/>
              </a:rPr>
              <a:t>P. </a:t>
            </a:r>
            <a:r>
              <a:rPr lang="en-US" altLang="zh-CN" sz="1200" i="1" dirty="0" err="1" smtClean="0">
                <a:solidFill>
                  <a:schemeClr val="bg1">
                    <a:lumMod val="50000"/>
                  </a:schemeClr>
                </a:solidFill>
                <a:latin typeface="Times New Roman" panose="02020603050405020304" pitchFamily="18" charset="0"/>
                <a:cs typeface="Times New Roman" panose="02020603050405020304" pitchFamily="18" charset="0"/>
              </a:rPr>
              <a:t>garhi</a:t>
            </a:r>
            <a:endParaRPr lang="zh-CN" altLang="en-US" sz="1200" i="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0" name="TextBox 99"/>
          <p:cNvSpPr txBox="1"/>
          <p:nvPr/>
        </p:nvSpPr>
        <p:spPr>
          <a:xfrm>
            <a:off x="5950430" y="3174905"/>
            <a:ext cx="758541" cy="276999"/>
          </a:xfrm>
          <a:prstGeom prst="rect">
            <a:avLst/>
          </a:prstGeom>
          <a:noFill/>
        </p:spPr>
        <p:txBody>
          <a:bodyPr wrap="none" rtlCol="0">
            <a:spAutoFit/>
          </a:bodyPr>
          <a:lstStyle/>
          <a:p>
            <a:r>
              <a:rPr lang="en-US" altLang="zh-CN" sz="1200" i="1" dirty="0" smtClean="0">
                <a:solidFill>
                  <a:schemeClr val="bg1">
                    <a:lumMod val="50000"/>
                  </a:schemeClr>
                </a:solidFill>
                <a:latin typeface="Times New Roman" panose="02020603050405020304" pitchFamily="18" charset="0"/>
                <a:cs typeface="Times New Roman" panose="02020603050405020304" pitchFamily="18" charset="0"/>
              </a:rPr>
              <a:t>A. </a:t>
            </a:r>
            <a:r>
              <a:rPr lang="en-US" altLang="zh-CN" sz="1200" i="1" dirty="0" err="1" smtClean="0">
                <a:solidFill>
                  <a:schemeClr val="bg1">
                    <a:lumMod val="50000"/>
                  </a:schemeClr>
                </a:solidFill>
                <a:latin typeface="Times New Roman" panose="02020603050405020304" pitchFamily="18" charset="0"/>
                <a:cs typeface="Times New Roman" panose="02020603050405020304" pitchFamily="18" charset="0"/>
              </a:rPr>
              <a:t>sediba</a:t>
            </a:r>
            <a:endParaRPr lang="zh-CN" altLang="en-US" sz="1200" i="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1" name="TextBox 100"/>
          <p:cNvSpPr txBox="1"/>
          <p:nvPr/>
        </p:nvSpPr>
        <p:spPr>
          <a:xfrm>
            <a:off x="5702969" y="4235590"/>
            <a:ext cx="1070229" cy="276999"/>
          </a:xfrm>
          <a:prstGeom prst="rect">
            <a:avLst/>
          </a:prstGeom>
          <a:noFill/>
        </p:spPr>
        <p:txBody>
          <a:bodyPr wrap="none" rtlCol="0">
            <a:spAutoFit/>
          </a:bodyPr>
          <a:lstStyle/>
          <a:p>
            <a:r>
              <a:rPr lang="en-US" altLang="zh-CN" sz="1200" i="1" dirty="0" smtClean="0">
                <a:solidFill>
                  <a:schemeClr val="bg1">
                    <a:lumMod val="50000"/>
                  </a:schemeClr>
                </a:solidFill>
                <a:latin typeface="Times New Roman" panose="02020603050405020304" pitchFamily="18" charset="0"/>
                <a:cs typeface="Times New Roman" panose="02020603050405020304" pitchFamily="18" charset="0"/>
              </a:rPr>
              <a:t>A. </a:t>
            </a:r>
            <a:r>
              <a:rPr lang="en-US" altLang="zh-CN" sz="1200" i="1" dirty="0" err="1" smtClean="0">
                <a:solidFill>
                  <a:schemeClr val="bg1">
                    <a:lumMod val="50000"/>
                  </a:schemeClr>
                </a:solidFill>
                <a:latin typeface="Times New Roman" panose="02020603050405020304" pitchFamily="18" charset="0"/>
                <a:cs typeface="Times New Roman" panose="02020603050405020304" pitchFamily="18" charset="0"/>
              </a:rPr>
              <a:t>deyiremeda</a:t>
            </a:r>
            <a:endParaRPr lang="zh-CN" altLang="en-US" sz="1200" i="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2" name="TextBox 101"/>
          <p:cNvSpPr txBox="1"/>
          <p:nvPr/>
        </p:nvSpPr>
        <p:spPr>
          <a:xfrm>
            <a:off x="5026281" y="4490374"/>
            <a:ext cx="1005403" cy="276999"/>
          </a:xfrm>
          <a:prstGeom prst="rect">
            <a:avLst/>
          </a:prstGeom>
          <a:noFill/>
        </p:spPr>
        <p:txBody>
          <a:bodyPr wrap="none" rtlCol="0">
            <a:spAutoFit/>
          </a:bodyPr>
          <a:lstStyle/>
          <a:p>
            <a:r>
              <a:rPr lang="en-US" altLang="zh-CN" sz="1200" i="1" dirty="0" smtClean="0">
                <a:solidFill>
                  <a:schemeClr val="bg1">
                    <a:lumMod val="50000"/>
                  </a:schemeClr>
                </a:solidFill>
                <a:latin typeface="Times New Roman" panose="02020603050405020304" pitchFamily="18" charset="0"/>
                <a:cs typeface="Times New Roman" panose="02020603050405020304" pitchFamily="18" charset="0"/>
              </a:rPr>
              <a:t>A. </a:t>
            </a:r>
            <a:r>
              <a:rPr lang="en-US" altLang="zh-CN" sz="1200" i="1" dirty="0" err="1" smtClean="0">
                <a:solidFill>
                  <a:schemeClr val="bg1">
                    <a:lumMod val="50000"/>
                  </a:schemeClr>
                </a:solidFill>
                <a:latin typeface="Times New Roman" panose="02020603050405020304" pitchFamily="18" charset="0"/>
                <a:cs typeface="Times New Roman" panose="02020603050405020304" pitchFamily="18" charset="0"/>
              </a:rPr>
              <a:t>anamensis</a:t>
            </a:r>
            <a:endParaRPr lang="zh-CN" altLang="en-US" sz="1200" i="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3" name="TextBox 102"/>
          <p:cNvSpPr txBox="1"/>
          <p:nvPr/>
        </p:nvSpPr>
        <p:spPr>
          <a:xfrm>
            <a:off x="4269579" y="4283879"/>
            <a:ext cx="1206484" cy="276999"/>
          </a:xfrm>
          <a:prstGeom prst="rect">
            <a:avLst/>
          </a:prstGeom>
          <a:noFill/>
        </p:spPr>
        <p:txBody>
          <a:bodyPr wrap="none" rtlCol="0">
            <a:spAutoFit/>
          </a:bodyPr>
          <a:lstStyle/>
          <a:p>
            <a:r>
              <a:rPr lang="en-US" altLang="zh-CN" sz="1200" i="1" dirty="0" smtClean="0">
                <a:solidFill>
                  <a:schemeClr val="bg1">
                    <a:lumMod val="50000"/>
                  </a:schemeClr>
                </a:solidFill>
                <a:latin typeface="Times New Roman" panose="02020603050405020304" pitchFamily="18" charset="0"/>
                <a:cs typeface="Times New Roman" panose="02020603050405020304" pitchFamily="18" charset="0"/>
              </a:rPr>
              <a:t>A. </a:t>
            </a:r>
            <a:r>
              <a:rPr lang="en-US" altLang="zh-CN" sz="1200" i="1" dirty="0" err="1" smtClean="0">
                <a:solidFill>
                  <a:schemeClr val="bg1">
                    <a:lumMod val="50000"/>
                  </a:schemeClr>
                </a:solidFill>
                <a:latin typeface="Times New Roman" panose="02020603050405020304" pitchFamily="18" charset="0"/>
                <a:cs typeface="Times New Roman" panose="02020603050405020304" pitchFamily="18" charset="0"/>
              </a:rPr>
              <a:t>bahrelghazali</a:t>
            </a:r>
            <a:endParaRPr lang="zh-CN" altLang="en-US" sz="1200" i="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4" name="TextBox 103"/>
          <p:cNvSpPr txBox="1"/>
          <p:nvPr/>
        </p:nvSpPr>
        <p:spPr>
          <a:xfrm>
            <a:off x="7240472" y="3777205"/>
            <a:ext cx="1048107" cy="276999"/>
          </a:xfrm>
          <a:prstGeom prst="rect">
            <a:avLst/>
          </a:prstGeom>
          <a:noFill/>
        </p:spPr>
        <p:txBody>
          <a:bodyPr wrap="none" rtlCol="0">
            <a:spAutoFit/>
          </a:bodyPr>
          <a:lstStyle/>
          <a:p>
            <a:r>
              <a:rPr lang="en-US" altLang="zh-CN" sz="1200" i="1" dirty="0" smtClean="0">
                <a:solidFill>
                  <a:schemeClr val="bg1">
                    <a:lumMod val="50000"/>
                  </a:schemeClr>
                </a:solidFill>
                <a:latin typeface="Times New Roman" panose="02020603050405020304" pitchFamily="18" charset="0"/>
                <a:cs typeface="Times New Roman" panose="02020603050405020304" pitchFamily="18" charset="0"/>
              </a:rPr>
              <a:t>P. </a:t>
            </a:r>
            <a:r>
              <a:rPr lang="en-US" altLang="zh-CN" sz="1200" i="1" dirty="0" err="1" smtClean="0">
                <a:solidFill>
                  <a:schemeClr val="bg1">
                    <a:lumMod val="50000"/>
                  </a:schemeClr>
                </a:solidFill>
                <a:latin typeface="Times New Roman" panose="02020603050405020304" pitchFamily="18" charset="0"/>
                <a:cs typeface="Times New Roman" panose="02020603050405020304" pitchFamily="18" charset="0"/>
              </a:rPr>
              <a:t>aethiopicus</a:t>
            </a:r>
            <a:endParaRPr lang="zh-CN" altLang="en-US" sz="1200" i="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5" name="TextBox 104"/>
          <p:cNvSpPr txBox="1"/>
          <p:nvPr/>
        </p:nvSpPr>
        <p:spPr>
          <a:xfrm>
            <a:off x="7323968" y="2888460"/>
            <a:ext cx="705065" cy="276999"/>
          </a:xfrm>
          <a:prstGeom prst="rect">
            <a:avLst/>
          </a:prstGeom>
          <a:noFill/>
        </p:spPr>
        <p:txBody>
          <a:bodyPr wrap="none" rtlCol="0">
            <a:spAutoFit/>
          </a:bodyPr>
          <a:lstStyle/>
          <a:p>
            <a:r>
              <a:rPr lang="en-US" altLang="zh-CN" sz="1200" i="1" dirty="0" smtClean="0">
                <a:solidFill>
                  <a:schemeClr val="bg1">
                    <a:lumMod val="50000"/>
                  </a:schemeClr>
                </a:solidFill>
                <a:latin typeface="Times New Roman" panose="02020603050405020304" pitchFamily="18" charset="0"/>
                <a:cs typeface="Times New Roman" panose="02020603050405020304" pitchFamily="18" charset="0"/>
              </a:rPr>
              <a:t>P. </a:t>
            </a:r>
            <a:r>
              <a:rPr lang="en-US" altLang="zh-CN" sz="1200" i="1" dirty="0" err="1" smtClean="0">
                <a:solidFill>
                  <a:schemeClr val="bg1">
                    <a:lumMod val="50000"/>
                  </a:schemeClr>
                </a:solidFill>
                <a:latin typeface="Times New Roman" panose="02020603050405020304" pitchFamily="18" charset="0"/>
                <a:cs typeface="Times New Roman" panose="02020603050405020304" pitchFamily="18" charset="0"/>
              </a:rPr>
              <a:t>boisei</a:t>
            </a:r>
            <a:endParaRPr lang="zh-CN" altLang="en-US" sz="1200" i="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6" name="TextBox 105"/>
          <p:cNvSpPr txBox="1"/>
          <p:nvPr/>
        </p:nvSpPr>
        <p:spPr>
          <a:xfrm>
            <a:off x="6631026" y="2728918"/>
            <a:ext cx="859659" cy="276999"/>
          </a:xfrm>
          <a:prstGeom prst="rect">
            <a:avLst/>
          </a:prstGeom>
          <a:noFill/>
        </p:spPr>
        <p:txBody>
          <a:bodyPr wrap="none" rtlCol="0">
            <a:spAutoFit/>
          </a:bodyPr>
          <a:lstStyle/>
          <a:p>
            <a:r>
              <a:rPr lang="en-US" altLang="zh-CN" sz="1200" i="1" dirty="0" smtClean="0">
                <a:solidFill>
                  <a:schemeClr val="bg1">
                    <a:lumMod val="50000"/>
                  </a:schemeClr>
                </a:solidFill>
                <a:latin typeface="Times New Roman" panose="02020603050405020304" pitchFamily="18" charset="0"/>
                <a:cs typeface="Times New Roman" panose="02020603050405020304" pitchFamily="18" charset="0"/>
              </a:rPr>
              <a:t>P. </a:t>
            </a:r>
            <a:r>
              <a:rPr lang="en-US" altLang="zh-CN" sz="1200" i="1" dirty="0" err="1" smtClean="0">
                <a:solidFill>
                  <a:schemeClr val="bg1">
                    <a:lumMod val="50000"/>
                  </a:schemeClr>
                </a:solidFill>
                <a:latin typeface="Times New Roman" panose="02020603050405020304" pitchFamily="18" charset="0"/>
                <a:cs typeface="Times New Roman" panose="02020603050405020304" pitchFamily="18" charset="0"/>
              </a:rPr>
              <a:t>robustus</a:t>
            </a:r>
            <a:endParaRPr lang="zh-CN" altLang="en-US" sz="1200" i="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7" name="TextBox 106"/>
          <p:cNvSpPr txBox="1"/>
          <p:nvPr/>
        </p:nvSpPr>
        <p:spPr>
          <a:xfrm>
            <a:off x="4152174" y="3916723"/>
            <a:ext cx="886781" cy="276999"/>
          </a:xfrm>
          <a:prstGeom prst="rect">
            <a:avLst/>
          </a:prstGeom>
          <a:noFill/>
        </p:spPr>
        <p:txBody>
          <a:bodyPr wrap="none" rtlCol="0">
            <a:spAutoFit/>
          </a:bodyPr>
          <a:lstStyle/>
          <a:p>
            <a:r>
              <a:rPr lang="en-US" altLang="zh-CN" sz="1200" i="1" dirty="0" smtClean="0">
                <a:solidFill>
                  <a:schemeClr val="bg1">
                    <a:lumMod val="50000"/>
                  </a:schemeClr>
                </a:solidFill>
                <a:latin typeface="Times New Roman" panose="02020603050405020304" pitchFamily="18" charset="0"/>
                <a:cs typeface="Times New Roman" panose="02020603050405020304" pitchFamily="18" charset="0"/>
              </a:rPr>
              <a:t>K. </a:t>
            </a:r>
            <a:r>
              <a:rPr lang="en-US" altLang="zh-CN" sz="1200" i="1" dirty="0" err="1" smtClean="0">
                <a:solidFill>
                  <a:schemeClr val="bg1">
                    <a:lumMod val="50000"/>
                  </a:schemeClr>
                </a:solidFill>
                <a:latin typeface="Times New Roman" panose="02020603050405020304" pitchFamily="18" charset="0"/>
                <a:cs typeface="Times New Roman" panose="02020603050405020304" pitchFamily="18" charset="0"/>
              </a:rPr>
              <a:t>platyops</a:t>
            </a:r>
            <a:endParaRPr lang="zh-CN" altLang="en-US" sz="1200" i="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8" name="TextBox 107"/>
          <p:cNvSpPr txBox="1"/>
          <p:nvPr/>
        </p:nvSpPr>
        <p:spPr>
          <a:xfrm>
            <a:off x="6174244" y="3961708"/>
            <a:ext cx="938077" cy="276999"/>
          </a:xfrm>
          <a:prstGeom prst="rect">
            <a:avLst/>
          </a:prstGeom>
          <a:noFill/>
        </p:spPr>
        <p:txBody>
          <a:bodyPr wrap="none" rtlCol="0">
            <a:spAutoFit/>
          </a:bodyPr>
          <a:lstStyle/>
          <a:p>
            <a:r>
              <a:rPr lang="en-US" altLang="zh-CN" sz="1200" i="1" dirty="0" smtClean="0">
                <a:solidFill>
                  <a:schemeClr val="bg1">
                    <a:lumMod val="50000"/>
                  </a:schemeClr>
                </a:solidFill>
                <a:latin typeface="Times New Roman" panose="02020603050405020304" pitchFamily="18" charset="0"/>
                <a:cs typeface="Times New Roman" panose="02020603050405020304" pitchFamily="18" charset="0"/>
              </a:rPr>
              <a:t>A. </a:t>
            </a:r>
            <a:r>
              <a:rPr lang="en-US" altLang="zh-CN" sz="1200" i="1" dirty="0" err="1" smtClean="0">
                <a:solidFill>
                  <a:schemeClr val="bg1">
                    <a:lumMod val="50000"/>
                  </a:schemeClr>
                </a:solidFill>
                <a:latin typeface="Times New Roman" panose="02020603050405020304" pitchFamily="18" charset="0"/>
                <a:cs typeface="Times New Roman" panose="02020603050405020304" pitchFamily="18" charset="0"/>
              </a:rPr>
              <a:t>africanus</a:t>
            </a:r>
            <a:endParaRPr lang="zh-CN" altLang="en-US" sz="1200" i="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9" name="TextBox 108"/>
          <p:cNvSpPr txBox="1"/>
          <p:nvPr/>
        </p:nvSpPr>
        <p:spPr>
          <a:xfrm>
            <a:off x="5112986" y="3726727"/>
            <a:ext cx="914738" cy="276999"/>
          </a:xfrm>
          <a:prstGeom prst="rect">
            <a:avLst/>
          </a:prstGeom>
          <a:noFill/>
        </p:spPr>
        <p:txBody>
          <a:bodyPr wrap="none" rtlCol="0">
            <a:spAutoFit/>
          </a:bodyPr>
          <a:lstStyle/>
          <a:p>
            <a:r>
              <a:rPr lang="en-US" altLang="zh-CN" sz="1200" i="1" dirty="0" smtClean="0">
                <a:solidFill>
                  <a:schemeClr val="bg1">
                    <a:lumMod val="50000"/>
                  </a:schemeClr>
                </a:solidFill>
                <a:latin typeface="Times New Roman" panose="02020603050405020304" pitchFamily="18" charset="0"/>
                <a:cs typeface="Times New Roman" panose="02020603050405020304" pitchFamily="18" charset="0"/>
              </a:rPr>
              <a:t>A. afarensis</a:t>
            </a:r>
            <a:endParaRPr lang="zh-CN" altLang="en-US" sz="1200" i="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10" name="TextBox 109"/>
          <p:cNvSpPr txBox="1"/>
          <p:nvPr/>
        </p:nvSpPr>
        <p:spPr>
          <a:xfrm>
            <a:off x="3270971" y="3700478"/>
            <a:ext cx="949299" cy="276999"/>
          </a:xfrm>
          <a:prstGeom prst="rect">
            <a:avLst/>
          </a:prstGeom>
          <a:noFill/>
        </p:spPr>
        <p:txBody>
          <a:bodyPr wrap="none" rtlCol="0">
            <a:spAutoFit/>
          </a:bodyPr>
          <a:lstStyle/>
          <a:p>
            <a:r>
              <a:rPr lang="en-US" altLang="zh-CN" sz="1200" dirty="0" err="1" smtClean="0">
                <a:solidFill>
                  <a:schemeClr val="bg1">
                    <a:lumMod val="50000"/>
                  </a:schemeClr>
                </a:solidFill>
                <a:latin typeface="Times New Roman" panose="02020603050405020304" pitchFamily="18" charset="0"/>
                <a:cs typeface="Times New Roman" panose="02020603050405020304" pitchFamily="18" charset="0"/>
              </a:rPr>
              <a:t>Ledi</a:t>
            </a:r>
            <a:r>
              <a:rPr lang="en-US" altLang="zh-CN" sz="1200" dirty="0" smtClean="0">
                <a:solidFill>
                  <a:schemeClr val="bg1">
                    <a:lumMod val="50000"/>
                  </a:schemeClr>
                </a:solidFill>
                <a:latin typeface="Times New Roman" panose="02020603050405020304" pitchFamily="18" charset="0"/>
                <a:cs typeface="Times New Roman" panose="02020603050405020304" pitchFamily="18" charset="0"/>
              </a:rPr>
              <a:t> </a:t>
            </a:r>
            <a:r>
              <a:rPr lang="en-US" altLang="zh-CN" sz="1200" dirty="0" err="1" smtClean="0">
                <a:solidFill>
                  <a:schemeClr val="bg1">
                    <a:lumMod val="50000"/>
                  </a:schemeClr>
                </a:solidFill>
                <a:latin typeface="Times New Roman" panose="02020603050405020304" pitchFamily="18" charset="0"/>
                <a:cs typeface="Times New Roman" panose="02020603050405020304" pitchFamily="18" charset="0"/>
              </a:rPr>
              <a:t>Geraru</a:t>
            </a:r>
            <a:endParaRPr lang="zh-CN" alt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11" name="TextBox 110"/>
          <p:cNvSpPr txBox="1"/>
          <p:nvPr/>
        </p:nvSpPr>
        <p:spPr>
          <a:xfrm>
            <a:off x="4904384" y="3460517"/>
            <a:ext cx="1056700" cy="276999"/>
          </a:xfrm>
          <a:prstGeom prst="rect">
            <a:avLst/>
          </a:prstGeom>
          <a:noFill/>
        </p:spPr>
        <p:txBody>
          <a:bodyPr wrap="none" rtlCol="0">
            <a:spAutoFit/>
          </a:bodyPr>
          <a:lstStyle/>
          <a:p>
            <a:r>
              <a:rPr lang="en-US" altLang="zh-CN" sz="1200" i="1" dirty="0" smtClean="0">
                <a:solidFill>
                  <a:schemeClr val="bg1">
                    <a:lumMod val="50000"/>
                  </a:schemeClr>
                </a:solidFill>
                <a:latin typeface="Times New Roman" panose="02020603050405020304" pitchFamily="18" charset="0"/>
                <a:cs typeface="Times New Roman" panose="02020603050405020304" pitchFamily="18" charset="0"/>
              </a:rPr>
              <a:t>H. </a:t>
            </a:r>
            <a:r>
              <a:rPr lang="en-US" altLang="zh-CN" sz="1200" i="1" dirty="0" err="1" smtClean="0">
                <a:solidFill>
                  <a:schemeClr val="bg1">
                    <a:lumMod val="50000"/>
                  </a:schemeClr>
                </a:solidFill>
                <a:latin typeface="Times New Roman" panose="02020603050405020304" pitchFamily="18" charset="0"/>
                <a:cs typeface="Times New Roman" panose="02020603050405020304" pitchFamily="18" charset="0"/>
              </a:rPr>
              <a:t>rudolfensis</a:t>
            </a:r>
            <a:endParaRPr lang="zh-CN" altLang="en-US" sz="1200" i="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12" name="TextBox 111"/>
          <p:cNvSpPr txBox="1"/>
          <p:nvPr/>
        </p:nvSpPr>
        <p:spPr>
          <a:xfrm>
            <a:off x="4475020" y="3014765"/>
            <a:ext cx="792205" cy="276999"/>
          </a:xfrm>
          <a:prstGeom prst="rect">
            <a:avLst/>
          </a:prstGeom>
          <a:noFill/>
        </p:spPr>
        <p:txBody>
          <a:bodyPr wrap="none" rtlCol="0">
            <a:spAutoFit/>
          </a:bodyPr>
          <a:lstStyle/>
          <a:p>
            <a:r>
              <a:rPr lang="en-US" altLang="zh-CN" sz="1200" i="1" dirty="0" smtClean="0">
                <a:solidFill>
                  <a:schemeClr val="bg1">
                    <a:lumMod val="50000"/>
                  </a:schemeClr>
                </a:solidFill>
                <a:latin typeface="Times New Roman" panose="02020603050405020304" pitchFamily="18" charset="0"/>
                <a:cs typeface="Times New Roman" panose="02020603050405020304" pitchFamily="18" charset="0"/>
              </a:rPr>
              <a:t>H. </a:t>
            </a:r>
            <a:r>
              <a:rPr lang="en-US" altLang="zh-CN" sz="1200" i="1" dirty="0" err="1" smtClean="0">
                <a:solidFill>
                  <a:schemeClr val="bg1">
                    <a:lumMod val="50000"/>
                  </a:schemeClr>
                </a:solidFill>
                <a:latin typeface="Times New Roman" panose="02020603050405020304" pitchFamily="18" charset="0"/>
                <a:cs typeface="Times New Roman" panose="02020603050405020304" pitchFamily="18" charset="0"/>
              </a:rPr>
              <a:t>habilis</a:t>
            </a:r>
            <a:endParaRPr lang="zh-CN" altLang="en-US" sz="1200" i="1" dirty="0">
              <a:solidFill>
                <a:schemeClr val="bg1">
                  <a:lumMod val="50000"/>
                </a:schemeClr>
              </a:solidFill>
              <a:latin typeface="Times New Roman" panose="02020603050405020304" pitchFamily="18" charset="0"/>
              <a:cs typeface="Times New Roman" panose="02020603050405020304" pitchFamily="18" charset="0"/>
            </a:endParaRPr>
          </a:p>
        </p:txBody>
      </p:sp>
      <p:cxnSp>
        <p:nvCxnSpPr>
          <p:cNvPr id="113" name="Straight Connector 112"/>
          <p:cNvCxnSpPr/>
          <p:nvPr/>
        </p:nvCxnSpPr>
        <p:spPr>
          <a:xfrm>
            <a:off x="789355" y="2463494"/>
            <a:ext cx="0" cy="220393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79481" y="2471722"/>
            <a:ext cx="10941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92849" y="2961007"/>
            <a:ext cx="10941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92849" y="3458311"/>
            <a:ext cx="10941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00870" y="3947596"/>
            <a:ext cx="10941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98195" y="4442228"/>
            <a:ext cx="10941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1035822" y="2486225"/>
            <a:ext cx="252000" cy="1316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Rectangle 119"/>
          <p:cNvSpPr/>
          <p:nvPr/>
        </p:nvSpPr>
        <p:spPr>
          <a:xfrm>
            <a:off x="1552487" y="2512464"/>
            <a:ext cx="252000" cy="1096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Rectangle 120"/>
          <p:cNvSpPr/>
          <p:nvPr/>
        </p:nvSpPr>
        <p:spPr>
          <a:xfrm>
            <a:off x="2067481" y="2530379"/>
            <a:ext cx="252000" cy="338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Rectangle 121"/>
          <p:cNvSpPr/>
          <p:nvPr/>
        </p:nvSpPr>
        <p:spPr>
          <a:xfrm>
            <a:off x="2453957" y="2524980"/>
            <a:ext cx="252000" cy="81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Rectangle 122"/>
          <p:cNvSpPr/>
          <p:nvPr/>
        </p:nvSpPr>
        <p:spPr>
          <a:xfrm>
            <a:off x="2724110" y="2959551"/>
            <a:ext cx="25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Rectangle 123"/>
          <p:cNvSpPr/>
          <p:nvPr/>
        </p:nvSpPr>
        <p:spPr>
          <a:xfrm>
            <a:off x="2905324" y="2610740"/>
            <a:ext cx="252000" cy="1979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Rectangle 124"/>
          <p:cNvSpPr/>
          <p:nvPr/>
        </p:nvSpPr>
        <p:spPr>
          <a:xfrm>
            <a:off x="3310923" y="2563595"/>
            <a:ext cx="25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Rectangle 125"/>
          <p:cNvSpPr/>
          <p:nvPr/>
        </p:nvSpPr>
        <p:spPr>
          <a:xfrm>
            <a:off x="3723184" y="3191855"/>
            <a:ext cx="252000" cy="166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Rectangle 126"/>
          <p:cNvSpPr/>
          <p:nvPr/>
        </p:nvSpPr>
        <p:spPr>
          <a:xfrm>
            <a:off x="3098701" y="3396810"/>
            <a:ext cx="25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Rectangle 127"/>
          <p:cNvSpPr/>
          <p:nvPr/>
        </p:nvSpPr>
        <p:spPr>
          <a:xfrm>
            <a:off x="4175209" y="2505200"/>
            <a:ext cx="252000" cy="9017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Rectangle 128"/>
          <p:cNvSpPr/>
          <p:nvPr/>
        </p:nvSpPr>
        <p:spPr>
          <a:xfrm>
            <a:off x="4779732" y="2540406"/>
            <a:ext cx="252000" cy="21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Rectangle 129"/>
          <p:cNvSpPr/>
          <p:nvPr/>
        </p:nvSpPr>
        <p:spPr>
          <a:xfrm>
            <a:off x="4688379" y="3292257"/>
            <a:ext cx="252000" cy="4177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Rectangle 130"/>
          <p:cNvSpPr/>
          <p:nvPr/>
        </p:nvSpPr>
        <p:spPr>
          <a:xfrm>
            <a:off x="5263290" y="3451802"/>
            <a:ext cx="25200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Rectangle 131"/>
          <p:cNvSpPr/>
          <p:nvPr/>
        </p:nvSpPr>
        <p:spPr>
          <a:xfrm>
            <a:off x="4124447" y="3839945"/>
            <a:ext cx="25200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Rectangle 132"/>
          <p:cNvSpPr/>
          <p:nvPr/>
        </p:nvSpPr>
        <p:spPr>
          <a:xfrm>
            <a:off x="4501304" y="4160328"/>
            <a:ext cx="252000" cy="949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Rectangle 133"/>
          <p:cNvSpPr/>
          <p:nvPr/>
        </p:nvSpPr>
        <p:spPr>
          <a:xfrm>
            <a:off x="4961426" y="4300822"/>
            <a:ext cx="25200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Rectangle 134"/>
          <p:cNvSpPr/>
          <p:nvPr/>
        </p:nvSpPr>
        <p:spPr>
          <a:xfrm>
            <a:off x="5470257" y="3981734"/>
            <a:ext cx="252000" cy="3735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Rectangle 135"/>
          <p:cNvSpPr/>
          <p:nvPr/>
        </p:nvSpPr>
        <p:spPr>
          <a:xfrm>
            <a:off x="5470256" y="4446078"/>
            <a:ext cx="252000" cy="11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Rectangle 136"/>
          <p:cNvSpPr/>
          <p:nvPr/>
        </p:nvSpPr>
        <p:spPr>
          <a:xfrm>
            <a:off x="5908277" y="4143660"/>
            <a:ext cx="252000" cy="1163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Rectangle 137"/>
          <p:cNvSpPr/>
          <p:nvPr/>
        </p:nvSpPr>
        <p:spPr>
          <a:xfrm>
            <a:off x="6326965" y="3648358"/>
            <a:ext cx="252000" cy="3402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Rectangle 138"/>
          <p:cNvSpPr/>
          <p:nvPr/>
        </p:nvSpPr>
        <p:spPr>
          <a:xfrm>
            <a:off x="6167097" y="3450716"/>
            <a:ext cx="25200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Rectangle 139"/>
          <p:cNvSpPr/>
          <p:nvPr/>
        </p:nvSpPr>
        <p:spPr>
          <a:xfrm>
            <a:off x="7019152" y="3741228"/>
            <a:ext cx="25200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Rectangle 140"/>
          <p:cNvSpPr/>
          <p:nvPr/>
        </p:nvSpPr>
        <p:spPr>
          <a:xfrm>
            <a:off x="6931046" y="2998278"/>
            <a:ext cx="252000" cy="49977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Rectangle 141"/>
          <p:cNvSpPr/>
          <p:nvPr/>
        </p:nvSpPr>
        <p:spPr>
          <a:xfrm>
            <a:off x="7521596" y="3131628"/>
            <a:ext cx="252000" cy="49977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Rectangle 142"/>
          <p:cNvSpPr/>
          <p:nvPr/>
        </p:nvSpPr>
        <p:spPr>
          <a:xfrm>
            <a:off x="7797821" y="3634072"/>
            <a:ext cx="252000" cy="18783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TextBox 143"/>
          <p:cNvSpPr txBox="1"/>
          <p:nvPr/>
        </p:nvSpPr>
        <p:spPr>
          <a:xfrm>
            <a:off x="7047109" y="4824175"/>
            <a:ext cx="1318374" cy="338554"/>
          </a:xfrm>
          <a:prstGeom prst="rect">
            <a:avLst/>
          </a:prstGeom>
          <a:noFill/>
        </p:spPr>
        <p:txBody>
          <a:bodyPr wrap="none" rtlCol="0">
            <a:spAutoFit/>
          </a:bodyPr>
          <a:lstStyle/>
          <a:p>
            <a:r>
              <a:rPr lang="en-US" altLang="zh-CN" sz="1600" i="1" dirty="0" err="1" smtClean="0">
                <a:solidFill>
                  <a:schemeClr val="bg1">
                    <a:lumMod val="50000"/>
                  </a:schemeClr>
                </a:solidFill>
                <a:latin typeface="Times New Roman" panose="02020603050405020304" pitchFamily="18" charset="0"/>
                <a:cs typeface="Times New Roman" panose="02020603050405020304" pitchFamily="18" charset="0"/>
              </a:rPr>
              <a:t>Paranthropus</a:t>
            </a:r>
            <a:endParaRPr lang="en-US" altLang="zh-CN" sz="1600" i="1" dirty="0" smtClean="0">
              <a:solidFill>
                <a:schemeClr val="bg1">
                  <a:lumMod val="50000"/>
                </a:schemeClr>
              </a:solidFill>
              <a:latin typeface="Times New Roman" panose="02020603050405020304" pitchFamily="18" charset="0"/>
              <a:cs typeface="Times New Roman" panose="02020603050405020304" pitchFamily="18" charset="0"/>
            </a:endParaRPr>
          </a:p>
        </p:txBody>
      </p:sp>
      <p:sp>
        <p:nvSpPr>
          <p:cNvPr id="145" name="TextBox 144"/>
          <p:cNvSpPr txBox="1"/>
          <p:nvPr/>
        </p:nvSpPr>
        <p:spPr>
          <a:xfrm>
            <a:off x="4404183" y="4826847"/>
            <a:ext cx="1579278" cy="338554"/>
          </a:xfrm>
          <a:prstGeom prst="rect">
            <a:avLst/>
          </a:prstGeom>
          <a:noFill/>
        </p:spPr>
        <p:txBody>
          <a:bodyPr wrap="none" rtlCol="0">
            <a:spAutoFit/>
          </a:bodyPr>
          <a:lstStyle/>
          <a:p>
            <a:r>
              <a:rPr lang="en-US" altLang="zh-CN" sz="1600" i="1" dirty="0" smtClean="0">
                <a:solidFill>
                  <a:schemeClr val="bg1">
                    <a:lumMod val="50000"/>
                  </a:schemeClr>
                </a:solidFill>
                <a:latin typeface="Times New Roman" panose="02020603050405020304" pitchFamily="18" charset="0"/>
                <a:cs typeface="Times New Roman" panose="02020603050405020304" pitchFamily="18" charset="0"/>
              </a:rPr>
              <a:t>Australopithecus</a:t>
            </a:r>
          </a:p>
        </p:txBody>
      </p:sp>
      <p:sp>
        <p:nvSpPr>
          <p:cNvPr id="146" name="TextBox 145"/>
          <p:cNvSpPr txBox="1"/>
          <p:nvPr/>
        </p:nvSpPr>
        <p:spPr>
          <a:xfrm>
            <a:off x="3877448" y="2083923"/>
            <a:ext cx="812145"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erectus</a:t>
            </a:r>
          </a:p>
        </p:txBody>
      </p:sp>
      <p:sp>
        <p:nvSpPr>
          <p:cNvPr id="147" name="TextBox 146"/>
          <p:cNvSpPr txBox="1"/>
          <p:nvPr/>
        </p:nvSpPr>
        <p:spPr>
          <a:xfrm>
            <a:off x="766840" y="1853266"/>
            <a:ext cx="833883"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sapiens</a:t>
            </a:r>
          </a:p>
        </p:txBody>
      </p:sp>
      <p:sp>
        <p:nvSpPr>
          <p:cNvPr id="148" name="TextBox 147"/>
          <p:cNvSpPr txBox="1"/>
          <p:nvPr/>
        </p:nvSpPr>
        <p:spPr>
          <a:xfrm>
            <a:off x="767218" y="2986070"/>
            <a:ext cx="1425390"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t>
            </a:r>
            <a:r>
              <a:rPr lang="en-US" altLang="zh-CN" sz="1200" i="1" dirty="0" err="1" smtClean="0">
                <a:solidFill>
                  <a:schemeClr val="accent1"/>
                </a:solidFill>
                <a:latin typeface="Times New Roman" panose="02020603050405020304" pitchFamily="18" charset="0"/>
                <a:cs typeface="Times New Roman" panose="02020603050405020304" pitchFamily="18" charset="0"/>
              </a:rPr>
              <a:t>neanderthalensis</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49" name="TextBox 148"/>
          <p:cNvSpPr txBox="1"/>
          <p:nvPr/>
        </p:nvSpPr>
        <p:spPr>
          <a:xfrm>
            <a:off x="1032560" y="3527900"/>
            <a:ext cx="1334724"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t>
            </a:r>
            <a:r>
              <a:rPr lang="en-US" altLang="zh-CN" sz="1200" i="1" dirty="0" err="1" smtClean="0">
                <a:solidFill>
                  <a:schemeClr val="accent1"/>
                </a:solidFill>
                <a:latin typeface="Times New Roman" panose="02020603050405020304" pitchFamily="18" charset="0"/>
                <a:cs typeface="Times New Roman" panose="02020603050405020304" pitchFamily="18" charset="0"/>
              </a:rPr>
              <a:t>heidelbergensis</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50" name="TextBox 149"/>
          <p:cNvSpPr txBox="1"/>
          <p:nvPr/>
        </p:nvSpPr>
        <p:spPr>
          <a:xfrm>
            <a:off x="2245531" y="2971827"/>
            <a:ext cx="1031051"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antecessor</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51" name="TextBox 150"/>
          <p:cNvSpPr txBox="1"/>
          <p:nvPr/>
        </p:nvSpPr>
        <p:spPr>
          <a:xfrm>
            <a:off x="2444960" y="1851763"/>
            <a:ext cx="1138902"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t>
            </a:r>
            <a:r>
              <a:rPr lang="en-US" altLang="zh-CN" sz="1200" i="1" dirty="0" err="1" smtClean="0">
                <a:solidFill>
                  <a:schemeClr val="accent1"/>
                </a:solidFill>
                <a:latin typeface="Times New Roman" panose="02020603050405020304" pitchFamily="18" charset="0"/>
                <a:cs typeface="Times New Roman" panose="02020603050405020304" pitchFamily="18" charset="0"/>
              </a:rPr>
              <a:t>rhodesiensis</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52" name="TextBox 151"/>
          <p:cNvSpPr txBox="1"/>
          <p:nvPr/>
        </p:nvSpPr>
        <p:spPr>
          <a:xfrm>
            <a:off x="3226352" y="2948010"/>
            <a:ext cx="879472"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t>
            </a:r>
            <a:r>
              <a:rPr lang="en-US" altLang="zh-CN" sz="1200" i="1" dirty="0" err="1" smtClean="0">
                <a:solidFill>
                  <a:schemeClr val="accent1"/>
                </a:solidFill>
                <a:latin typeface="Times New Roman" panose="02020603050405020304" pitchFamily="18" charset="0"/>
                <a:cs typeface="Times New Roman" panose="02020603050405020304" pitchFamily="18" charset="0"/>
              </a:rPr>
              <a:t>ergaster</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53" name="TextBox 152"/>
          <p:cNvSpPr txBox="1"/>
          <p:nvPr/>
        </p:nvSpPr>
        <p:spPr>
          <a:xfrm>
            <a:off x="3182752" y="2575989"/>
            <a:ext cx="758541" cy="276999"/>
          </a:xfrm>
          <a:prstGeom prst="rect">
            <a:avLst/>
          </a:prstGeom>
          <a:noFill/>
        </p:spPr>
        <p:txBody>
          <a:bodyPr wrap="none" rtlCol="0">
            <a:spAutoFit/>
          </a:bodyPr>
          <a:lstStyle/>
          <a:p>
            <a:r>
              <a:rPr lang="en-US" altLang="zh-CN" sz="1200" i="1" dirty="0" smtClean="0">
                <a:solidFill>
                  <a:schemeClr val="accent1"/>
                </a:solidFill>
                <a:latin typeface="Times New Roman" panose="02020603050405020304" pitchFamily="18" charset="0"/>
                <a:cs typeface="Times New Roman" panose="02020603050405020304" pitchFamily="18" charset="0"/>
              </a:rPr>
              <a:t>H. </a:t>
            </a:r>
            <a:r>
              <a:rPr lang="en-US" altLang="zh-CN" sz="1200" i="1" dirty="0" err="1" smtClean="0">
                <a:solidFill>
                  <a:schemeClr val="accent1"/>
                </a:solidFill>
                <a:latin typeface="Times New Roman" panose="02020603050405020304" pitchFamily="18" charset="0"/>
                <a:cs typeface="Times New Roman" panose="02020603050405020304" pitchFamily="18" charset="0"/>
              </a:rPr>
              <a:t>naledi</a:t>
            </a:r>
            <a:endParaRPr lang="zh-CN" altLang="en-US" sz="1200" i="1" dirty="0">
              <a:solidFill>
                <a:schemeClr val="accent1"/>
              </a:solidFill>
              <a:latin typeface="Times New Roman" panose="02020603050405020304" pitchFamily="18" charset="0"/>
              <a:cs typeface="Times New Roman" panose="02020603050405020304" pitchFamily="18" charset="0"/>
            </a:endParaRPr>
          </a:p>
        </p:txBody>
      </p:sp>
      <p:sp>
        <p:nvSpPr>
          <p:cNvPr id="154" name="TextBox 153"/>
          <p:cNvSpPr txBox="1"/>
          <p:nvPr/>
        </p:nvSpPr>
        <p:spPr>
          <a:xfrm>
            <a:off x="2909882" y="3362348"/>
            <a:ext cx="707245" cy="276999"/>
          </a:xfrm>
          <a:prstGeom prst="rect">
            <a:avLst/>
          </a:prstGeom>
          <a:noFill/>
        </p:spPr>
        <p:txBody>
          <a:bodyPr wrap="none" rtlCol="0">
            <a:spAutoFit/>
          </a:bodyPr>
          <a:lstStyle/>
          <a:p>
            <a:r>
              <a:rPr lang="en-US" altLang="zh-CN" sz="1200" dirty="0" err="1" smtClean="0">
                <a:solidFill>
                  <a:schemeClr val="accent1"/>
                </a:solidFill>
                <a:latin typeface="Times New Roman" panose="02020603050405020304" pitchFamily="18" charset="0"/>
                <a:cs typeface="Times New Roman" panose="02020603050405020304" pitchFamily="18" charset="0"/>
              </a:rPr>
              <a:t>Dmanisi</a:t>
            </a:r>
            <a:endParaRPr lang="zh-CN" altLang="en-US" sz="1200" dirty="0">
              <a:solidFill>
                <a:schemeClr val="accent1"/>
              </a:solidFill>
              <a:latin typeface="Times New Roman" panose="02020603050405020304" pitchFamily="18" charset="0"/>
              <a:cs typeface="Times New Roman" panose="02020603050405020304" pitchFamily="18" charset="0"/>
            </a:endParaRPr>
          </a:p>
        </p:txBody>
      </p:sp>
      <p:sp>
        <p:nvSpPr>
          <p:cNvPr id="155" name="TextBox 154"/>
          <p:cNvSpPr txBox="1"/>
          <p:nvPr/>
        </p:nvSpPr>
        <p:spPr>
          <a:xfrm>
            <a:off x="2109887" y="2112863"/>
            <a:ext cx="902811" cy="276999"/>
          </a:xfrm>
          <a:prstGeom prst="rect">
            <a:avLst/>
          </a:prstGeom>
          <a:noFill/>
        </p:spPr>
        <p:txBody>
          <a:bodyPr wrap="none" rtlCol="0">
            <a:spAutoFit/>
          </a:bodyPr>
          <a:lstStyle/>
          <a:p>
            <a:r>
              <a:rPr lang="en-US" altLang="zh-CN" sz="1200" dirty="0" err="1" smtClean="0">
                <a:solidFill>
                  <a:schemeClr val="accent1"/>
                </a:solidFill>
                <a:latin typeface="Times New Roman" panose="02020603050405020304" pitchFamily="18" charset="0"/>
                <a:cs typeface="Times New Roman" panose="02020603050405020304" pitchFamily="18" charset="0"/>
              </a:rPr>
              <a:t>Denisovans</a:t>
            </a:r>
            <a:endParaRPr lang="zh-CN" altLang="en-US" sz="1200" dirty="0">
              <a:solidFill>
                <a:schemeClr val="accent1"/>
              </a:solidFill>
              <a:latin typeface="Times New Roman" panose="02020603050405020304" pitchFamily="18" charset="0"/>
              <a:cs typeface="Times New Roman" panose="02020603050405020304" pitchFamily="18" charset="0"/>
            </a:endParaRPr>
          </a:p>
        </p:txBody>
      </p:sp>
      <p:sp>
        <p:nvSpPr>
          <p:cNvPr id="156" name="TextBox 155"/>
          <p:cNvSpPr txBox="1"/>
          <p:nvPr/>
        </p:nvSpPr>
        <p:spPr>
          <a:xfrm>
            <a:off x="492919" y="2289053"/>
            <a:ext cx="30168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157" name="TextBox 156"/>
          <p:cNvSpPr txBox="1"/>
          <p:nvPr/>
        </p:nvSpPr>
        <p:spPr>
          <a:xfrm>
            <a:off x="497683" y="2774829"/>
            <a:ext cx="30168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sp>
        <p:nvSpPr>
          <p:cNvPr id="158" name="TextBox 157"/>
          <p:cNvSpPr txBox="1"/>
          <p:nvPr/>
        </p:nvSpPr>
        <p:spPr>
          <a:xfrm>
            <a:off x="495301" y="3267747"/>
            <a:ext cx="30168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p:txBody>
      </p:sp>
      <p:sp>
        <p:nvSpPr>
          <p:cNvPr id="159" name="TextBox 158"/>
          <p:cNvSpPr txBox="1"/>
          <p:nvPr/>
        </p:nvSpPr>
        <p:spPr>
          <a:xfrm>
            <a:off x="500065" y="3753523"/>
            <a:ext cx="30168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p:txBody>
      </p:sp>
      <p:sp>
        <p:nvSpPr>
          <p:cNvPr id="160" name="TextBox 159"/>
          <p:cNvSpPr txBox="1"/>
          <p:nvPr/>
        </p:nvSpPr>
        <p:spPr>
          <a:xfrm>
            <a:off x="497685" y="4255966"/>
            <a:ext cx="30168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p:txBody>
      </p:sp>
      <p:sp>
        <p:nvSpPr>
          <p:cNvPr id="161" name="TextBox 160"/>
          <p:cNvSpPr txBox="1"/>
          <p:nvPr/>
        </p:nvSpPr>
        <p:spPr>
          <a:xfrm rot="16200000">
            <a:off x="-523874" y="3367759"/>
            <a:ext cx="1813317"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Million years ago</a:t>
            </a:r>
            <a:endParaRPr lang="zh-CN" altLang="en-US" dirty="0">
              <a:latin typeface="Times New Roman" panose="02020603050405020304" pitchFamily="18" charset="0"/>
              <a:cs typeface="Times New Roman" panose="02020603050405020304" pitchFamily="18" charset="0"/>
            </a:endParaRPr>
          </a:p>
        </p:txBody>
      </p:sp>
      <p:cxnSp>
        <p:nvCxnSpPr>
          <p:cNvPr id="162" name="Straight Connector 161"/>
          <p:cNvCxnSpPr/>
          <p:nvPr/>
        </p:nvCxnSpPr>
        <p:spPr>
          <a:xfrm>
            <a:off x="1160998" y="2272632"/>
            <a:ext cx="0" cy="172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2570961" y="2341008"/>
            <a:ext cx="0" cy="142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3028479" y="2118274"/>
            <a:ext cx="7214" cy="428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2238479" y="2915817"/>
            <a:ext cx="0" cy="613446"/>
          </a:xfrm>
          <a:prstGeom prst="line">
            <a:avLst/>
          </a:prstGeom>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1353506" y="4813476"/>
            <a:ext cx="684803" cy="338554"/>
          </a:xfrm>
          <a:prstGeom prst="rect">
            <a:avLst/>
          </a:prstGeom>
          <a:noFill/>
        </p:spPr>
        <p:txBody>
          <a:bodyPr wrap="none" rtlCol="0">
            <a:spAutoFit/>
          </a:bodyPr>
          <a:lstStyle/>
          <a:p>
            <a:r>
              <a:rPr lang="en-US" altLang="zh-CN" sz="1600" i="1" dirty="0" smtClean="0">
                <a:solidFill>
                  <a:schemeClr val="bg1">
                    <a:lumMod val="50000"/>
                  </a:schemeClr>
                </a:solidFill>
                <a:latin typeface="Times New Roman" panose="02020603050405020304" pitchFamily="18" charset="0"/>
                <a:cs typeface="Times New Roman" panose="02020603050405020304" pitchFamily="18" charset="0"/>
              </a:rPr>
              <a:t>Homo</a:t>
            </a:r>
          </a:p>
        </p:txBody>
      </p:sp>
      <p:cxnSp>
        <p:nvCxnSpPr>
          <p:cNvPr id="167" name="Straight Connector 166"/>
          <p:cNvCxnSpPr/>
          <p:nvPr/>
        </p:nvCxnSpPr>
        <p:spPr>
          <a:xfrm>
            <a:off x="4924926" y="5911516"/>
            <a:ext cx="37003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1727818" y="5333161"/>
            <a:ext cx="0" cy="1799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5259756" y="5335835"/>
            <a:ext cx="0" cy="1799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7773018" y="5335834"/>
            <a:ext cx="0" cy="1799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4930892" y="5513116"/>
            <a:ext cx="0" cy="4010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8612556" y="2475832"/>
            <a:ext cx="0" cy="34437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716505" y="5513116"/>
            <a:ext cx="60639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652337" y="2700421"/>
            <a:ext cx="605" cy="323516"/>
          </a:xfrm>
          <a:prstGeom prst="line">
            <a:avLst/>
          </a:prstGeom>
        </p:spPr>
        <p:style>
          <a:lnRef idx="1">
            <a:schemeClr val="accent1"/>
          </a:lnRef>
          <a:fillRef idx="0">
            <a:schemeClr val="accent1"/>
          </a:fillRef>
          <a:effectRef idx="0">
            <a:schemeClr val="accent1"/>
          </a:effectRef>
          <a:fontRef idx="minor">
            <a:schemeClr val="tx1"/>
          </a:fontRef>
        </p:style>
      </p:cxnSp>
      <p:pic>
        <p:nvPicPr>
          <p:cNvPr id="1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859" y="1332362"/>
            <a:ext cx="248987" cy="51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6" name="Straight Connector 175"/>
          <p:cNvCxnSpPr/>
          <p:nvPr/>
        </p:nvCxnSpPr>
        <p:spPr>
          <a:xfrm flipV="1">
            <a:off x="6783755" y="5916843"/>
            <a:ext cx="0" cy="16846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7917511" y="2005262"/>
            <a:ext cx="957313" cy="276999"/>
          </a:xfrm>
          <a:prstGeom prst="rect">
            <a:avLst/>
          </a:prstGeom>
          <a:noFill/>
        </p:spPr>
        <p:txBody>
          <a:bodyPr wrap="none" rtlCol="0">
            <a:spAutoFit/>
          </a:bodyPr>
          <a:lstStyle/>
          <a:p>
            <a:pPr algn="ctr"/>
            <a:r>
              <a:rPr lang="en-US" altLang="zh-CN" sz="1200" dirty="0" smtClean="0">
                <a:latin typeface="Times New Roman" panose="02020603050405020304" pitchFamily="18" charset="0"/>
                <a:cs typeface="Times New Roman" panose="02020603050405020304" pitchFamily="18" charset="0"/>
              </a:rPr>
              <a:t>Chimpanzee</a:t>
            </a:r>
          </a:p>
        </p:txBody>
      </p:sp>
      <p:pic>
        <p:nvPicPr>
          <p:cNvPr id="1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1774" y="1422664"/>
            <a:ext cx="738605" cy="5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9" name="TextBox 178"/>
          <p:cNvSpPr txBox="1"/>
          <p:nvPr/>
        </p:nvSpPr>
        <p:spPr>
          <a:xfrm>
            <a:off x="4691804" y="6181682"/>
            <a:ext cx="4172937" cy="261610"/>
          </a:xfrm>
          <a:prstGeom prst="rect">
            <a:avLst/>
          </a:prstGeom>
          <a:noFill/>
        </p:spPr>
        <p:txBody>
          <a:bodyPr wrap="none" rtlCol="0">
            <a:spAutoFit/>
          </a:bodyPr>
          <a:lstStyle/>
          <a:p>
            <a:r>
              <a:rPr lang="en-US" altLang="zh-CN" sz="1100" dirty="0" smtClean="0">
                <a:latin typeface="Times New Roman" panose="02020603050405020304" pitchFamily="18" charset="0"/>
                <a:cs typeface="Times New Roman" panose="02020603050405020304" pitchFamily="18" charset="0"/>
              </a:rPr>
              <a:t>Modified from de </a:t>
            </a:r>
            <a:r>
              <a:rPr lang="en-US" altLang="zh-CN" sz="1100" dirty="0">
                <a:latin typeface="Times New Roman" panose="02020603050405020304" pitchFamily="18" charset="0"/>
                <a:cs typeface="Times New Roman" panose="02020603050405020304" pitchFamily="18" charset="0"/>
              </a:rPr>
              <a:t>Sousa, </a:t>
            </a:r>
            <a:r>
              <a:rPr lang="en-US" altLang="zh-CN" sz="1100" dirty="0" smtClean="0">
                <a:latin typeface="Times New Roman" panose="02020603050405020304" pitchFamily="18" charset="0"/>
                <a:cs typeface="Times New Roman" panose="02020603050405020304" pitchFamily="18" charset="0"/>
              </a:rPr>
              <a:t>et al. (2023) </a:t>
            </a:r>
            <a:r>
              <a:rPr lang="en-US" altLang="zh-CN" sz="1100" b="1" i="1" dirty="0" smtClean="0">
                <a:latin typeface="Times New Roman" panose="02020603050405020304" pitchFamily="18" charset="0"/>
                <a:cs typeface="Times New Roman" panose="02020603050405020304" pitchFamily="18" charset="0"/>
              </a:rPr>
              <a:t>Communications Biology </a:t>
            </a:r>
            <a:r>
              <a:rPr lang="en-US" altLang="zh-CN" sz="1100" dirty="0" smtClean="0">
                <a:latin typeface="Times New Roman" panose="02020603050405020304" pitchFamily="18" charset="0"/>
                <a:cs typeface="Times New Roman" panose="02020603050405020304" pitchFamily="18" charset="0"/>
              </a:rPr>
              <a:t>6:636</a:t>
            </a:r>
            <a:endParaRPr lang="zh-CN" altLang="en-US" sz="1100" dirty="0">
              <a:latin typeface="Times New Roman" panose="02020603050405020304" pitchFamily="18" charset="0"/>
              <a:cs typeface="Times New Roman" panose="02020603050405020304" pitchFamily="18" charset="0"/>
            </a:endParaRPr>
          </a:p>
        </p:txBody>
      </p:sp>
      <p:sp>
        <p:nvSpPr>
          <p:cNvPr id="180" name="TextBox 179"/>
          <p:cNvSpPr txBox="1"/>
          <p:nvPr/>
        </p:nvSpPr>
        <p:spPr>
          <a:xfrm>
            <a:off x="7352637" y="6427536"/>
            <a:ext cx="1477905" cy="276999"/>
          </a:xfrm>
          <a:prstGeom prst="rect">
            <a:avLst/>
          </a:prstGeom>
          <a:noFill/>
        </p:spPr>
        <p:txBody>
          <a:bodyPr wrap="none" rtlCol="0">
            <a:spAutoFit/>
          </a:bodyPr>
          <a:lstStyle/>
          <a:p>
            <a:r>
              <a:rPr lang="en-US" altLang="zh-CN" sz="1200" dirty="0" smtClean="0">
                <a:latin typeface="Times New Roman" panose="02020603050405020304" pitchFamily="18" charset="0"/>
                <a:cs typeface="Times New Roman" panose="02020603050405020304" pitchFamily="18" charset="0"/>
              </a:rPr>
              <a:t>Source: pixabay.com</a:t>
            </a:r>
            <a:endParaRPr lang="zh-CN" altLang="en-US" sz="1200" dirty="0">
              <a:latin typeface="Times New Roman" panose="02020603050405020304" pitchFamily="18" charset="0"/>
              <a:cs typeface="Times New Roman" panose="02020603050405020304" pitchFamily="18" charset="0"/>
            </a:endParaRPr>
          </a:p>
        </p:txBody>
      </p:sp>
      <p:sp>
        <p:nvSpPr>
          <p:cNvPr id="181" name="Curved Left Arrow 180"/>
          <p:cNvSpPr/>
          <p:nvPr/>
        </p:nvSpPr>
        <p:spPr>
          <a:xfrm rot="6328175">
            <a:off x="1876532" y="1877456"/>
            <a:ext cx="1122948" cy="359818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2" name="TextBox 91"/>
          <p:cNvSpPr txBox="1"/>
          <p:nvPr/>
        </p:nvSpPr>
        <p:spPr>
          <a:xfrm>
            <a:off x="1197766" y="670427"/>
            <a:ext cx="6515566" cy="369332"/>
          </a:xfrm>
          <a:prstGeom prst="rect">
            <a:avLst/>
          </a:prstGeom>
          <a:noFill/>
        </p:spPr>
        <p:txBody>
          <a:bodyPr wrap="none" rtlCol="0">
            <a:spAutoFit/>
          </a:bodyPr>
          <a:lstStyle/>
          <a:p>
            <a:r>
              <a:rPr lang="en-US" altLang="zh-CN"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last one million years essential for the emergence of humans</a:t>
            </a:r>
            <a:endParaRPr lang="zh-CN" altLang="en-US"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843552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28" y="985053"/>
            <a:ext cx="7883038" cy="5447645"/>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How to cite</a:t>
            </a:r>
            <a:r>
              <a:rPr lang="en-US" altLang="zh-CN" sz="2000" dirty="0">
                <a:latin typeface="Times New Roman" panose="02020603050405020304" pitchFamily="18" charset="0"/>
                <a:cs typeface="Times New Roman" panose="02020603050405020304" pitchFamily="18" charset="0"/>
              </a:rPr>
              <a:t>:</a:t>
            </a:r>
          </a:p>
          <a:p>
            <a:pPr>
              <a:lnSpc>
                <a:spcPct val="150000"/>
              </a:lnSpc>
            </a:pPr>
            <a:r>
              <a:rPr lang="en-US" altLang="zh-CN" sz="1400" dirty="0">
                <a:latin typeface="Times New Roman" panose="02020603050405020304" pitchFamily="18" charset="0"/>
                <a:cs typeface="Times New Roman" panose="02020603050405020304" pitchFamily="18" charset="0"/>
              </a:rPr>
              <a:t>Wangjie Hu, Ziqian Hao, </a:t>
            </a:r>
            <a:r>
              <a:rPr lang="en-US" altLang="zh-CN" sz="1400" dirty="0" err="1">
                <a:latin typeface="Times New Roman" panose="02020603050405020304" pitchFamily="18" charset="0"/>
                <a:cs typeface="Times New Roman" panose="02020603050405020304" pitchFamily="18" charset="0"/>
              </a:rPr>
              <a:t>Pengyuan</a:t>
            </a:r>
            <a:r>
              <a:rPr lang="en-US" altLang="zh-CN" sz="1400" dirty="0">
                <a:latin typeface="Times New Roman" panose="02020603050405020304" pitchFamily="18" charset="0"/>
                <a:cs typeface="Times New Roman" panose="02020603050405020304" pitchFamily="18" charset="0"/>
              </a:rPr>
              <a:t> Du, Fabio Di Vincenzo, Giorgio Manzi, </a:t>
            </a:r>
            <a:r>
              <a:rPr lang="en-US" altLang="zh-CN" sz="1400" dirty="0" err="1">
                <a:latin typeface="Times New Roman" panose="02020603050405020304" pitchFamily="18" charset="0"/>
                <a:cs typeface="Times New Roman" panose="02020603050405020304" pitchFamily="18" charset="0"/>
              </a:rPr>
              <a:t>Jialong</a:t>
            </a:r>
            <a:r>
              <a:rPr lang="en-US" altLang="zh-CN" sz="1400" dirty="0">
                <a:latin typeface="Times New Roman" panose="02020603050405020304" pitchFamily="18" charset="0"/>
                <a:cs typeface="Times New Roman" panose="02020603050405020304" pitchFamily="18" charset="0"/>
              </a:rPr>
              <a:t> Cui, Yun-Xin Fu, Yi-</a:t>
            </a:r>
            <a:r>
              <a:rPr lang="en-US" altLang="zh-CN" sz="1400" dirty="0" err="1">
                <a:latin typeface="Times New Roman" panose="02020603050405020304" pitchFamily="18" charset="0"/>
                <a:cs typeface="Times New Roman" panose="02020603050405020304" pitchFamily="18" charset="0"/>
              </a:rPr>
              <a:t>Hsuan</a:t>
            </a:r>
            <a:r>
              <a:rPr lang="en-US" altLang="zh-CN" sz="1400" dirty="0">
                <a:latin typeface="Times New Roman" panose="02020603050405020304" pitchFamily="18" charset="0"/>
                <a:cs typeface="Times New Roman" panose="02020603050405020304" pitchFamily="18" charset="0"/>
              </a:rPr>
              <a:t> Pan, Haipeng Li (2023) Genomic inference of a severe human bottleneck during the Early to Middle Pleistocene transition. </a:t>
            </a:r>
            <a:r>
              <a:rPr lang="en-US" altLang="zh-CN" sz="1400" b="1" i="1" dirty="0">
                <a:latin typeface="Times New Roman" panose="02020603050405020304" pitchFamily="18" charset="0"/>
                <a:cs typeface="Times New Roman" panose="02020603050405020304" pitchFamily="18" charset="0"/>
              </a:rPr>
              <a:t>Science</a:t>
            </a:r>
            <a:r>
              <a:rPr lang="en-US" altLang="zh-CN" sz="1400" dirty="0">
                <a:latin typeface="Times New Roman" panose="02020603050405020304" pitchFamily="18" charset="0"/>
                <a:cs typeface="Times New Roman" panose="02020603050405020304" pitchFamily="18" charset="0"/>
              </a:rPr>
              <a:t> 381, 979-984. </a:t>
            </a:r>
          </a:p>
          <a:p>
            <a:pPr marL="285750" indent="-285750">
              <a:lnSpc>
                <a:spcPct val="150000"/>
              </a:lnSpc>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How to download the paper</a:t>
            </a:r>
            <a:r>
              <a:rPr lang="en-US" altLang="zh-CN" sz="2000" dirty="0">
                <a:latin typeface="Times New Roman" panose="02020603050405020304" pitchFamily="18" charset="0"/>
                <a:cs typeface="Times New Roman" panose="02020603050405020304" pitchFamily="18" charset="0"/>
              </a:rPr>
              <a:t>:</a:t>
            </a:r>
          </a:p>
          <a:p>
            <a:pPr>
              <a:lnSpc>
                <a:spcPct val="150000"/>
              </a:lnSpc>
            </a:pPr>
            <a:r>
              <a:rPr lang="en-US" altLang="zh-CN" sz="1400" dirty="0">
                <a:latin typeface="Times New Roman" panose="02020603050405020304" pitchFamily="18" charset="0"/>
                <a:cs typeface="Times New Roman" panose="02020603050405020304" pitchFamily="18" charset="0"/>
              </a:rPr>
              <a:t>For most researchers, it can be obtained via </a:t>
            </a:r>
            <a:r>
              <a:rPr lang="en-US" altLang="zh-CN" sz="1400" dirty="0">
                <a:latin typeface="Times New Roman" panose="02020603050405020304" pitchFamily="18" charset="0"/>
                <a:cs typeface="Times New Roman" panose="02020603050405020304" pitchFamily="18" charset="0"/>
                <a:hlinkClick r:id="rId2"/>
              </a:rPr>
              <a:t>https://www.science.org/doi/10.1126/science.abq7487</a:t>
            </a:r>
            <a:r>
              <a:rPr lang="en-US" altLang="zh-CN" sz="1400" dirty="0">
                <a:latin typeface="Times New Roman" panose="02020603050405020304" pitchFamily="18" charset="0"/>
                <a:cs typeface="Times New Roman" panose="02020603050405020304" pitchFamily="18" charset="0"/>
              </a:rPr>
              <a:t> </a:t>
            </a:r>
          </a:p>
          <a:p>
            <a:pPr>
              <a:lnSpc>
                <a:spcPct val="150000"/>
              </a:lnSpc>
            </a:pPr>
            <a:endParaRPr lang="en-US" altLang="zh-CN" sz="1400" dirty="0" smtClean="0">
              <a:latin typeface="Times New Roman" panose="02020603050405020304" pitchFamily="18" charset="0"/>
              <a:cs typeface="Times New Roman" panose="02020603050405020304" pitchFamily="18" charset="0"/>
            </a:endParaRPr>
          </a:p>
          <a:p>
            <a:pPr>
              <a:lnSpc>
                <a:spcPct val="150000"/>
              </a:lnSpc>
            </a:pPr>
            <a:r>
              <a:rPr lang="en-US" altLang="zh-CN" sz="1400" dirty="0" smtClean="0">
                <a:latin typeface="Times New Roman" panose="02020603050405020304" pitchFamily="18" charset="0"/>
                <a:cs typeface="Times New Roman" panose="02020603050405020304" pitchFamily="18" charset="0"/>
              </a:rPr>
              <a:t>A </a:t>
            </a:r>
            <a:r>
              <a:rPr lang="en-US" altLang="zh-CN" sz="1400" dirty="0">
                <a:latin typeface="Times New Roman" panose="02020603050405020304" pitchFamily="18" charset="0"/>
                <a:cs typeface="Times New Roman" panose="02020603050405020304" pitchFamily="18" charset="0"/>
              </a:rPr>
              <a:t>free </a:t>
            </a:r>
            <a:r>
              <a:rPr lang="en-US" altLang="zh-CN" sz="1400" dirty="0" smtClean="0">
                <a:latin typeface="Times New Roman" panose="02020603050405020304" pitchFamily="18" charset="0"/>
                <a:cs typeface="Times New Roman" panose="02020603050405020304" pitchFamily="18" charset="0"/>
              </a:rPr>
              <a:t>published paper can </a:t>
            </a:r>
            <a:r>
              <a:rPr lang="en-US" altLang="zh-CN" sz="1400" dirty="0">
                <a:latin typeface="Times New Roman" panose="02020603050405020304" pitchFamily="18" charset="0"/>
                <a:cs typeface="Times New Roman" panose="02020603050405020304" pitchFamily="18" charset="0"/>
              </a:rPr>
              <a:t>be obtained by visiting Dr. Yi-</a:t>
            </a:r>
            <a:r>
              <a:rPr lang="en-US" altLang="zh-CN" sz="1400" dirty="0" err="1">
                <a:latin typeface="Times New Roman" panose="02020603050405020304" pitchFamily="18" charset="0"/>
                <a:cs typeface="Times New Roman" panose="02020603050405020304" pitchFamily="18" charset="0"/>
              </a:rPr>
              <a:t>Hsuan</a:t>
            </a:r>
            <a:r>
              <a:rPr lang="en-US" altLang="zh-CN" sz="1400" dirty="0">
                <a:latin typeface="Times New Roman" panose="02020603050405020304" pitchFamily="18" charset="0"/>
                <a:cs typeface="Times New Roman" panose="02020603050405020304" pitchFamily="18" charset="0"/>
              </a:rPr>
              <a:t> Pan’s website (</a:t>
            </a:r>
            <a:r>
              <a:rPr lang="en-US" altLang="zh-CN" sz="1400" dirty="0">
                <a:latin typeface="Times New Roman" panose="02020603050405020304" pitchFamily="18" charset="0"/>
                <a:cs typeface="Times New Roman" panose="02020603050405020304" pitchFamily="18" charset="0"/>
                <a:hlinkClick r:id="rId3"/>
              </a:rPr>
              <a:t>https://faculty.ecnu.edu.cn/_s14/pyx_en/main.psp</a:t>
            </a:r>
            <a:r>
              <a:rPr lang="en-US" altLang="zh-CN" sz="1400" dirty="0">
                <a:latin typeface="Times New Roman" panose="02020603050405020304" pitchFamily="18" charset="0"/>
                <a:cs typeface="Times New Roman" panose="02020603050405020304" pitchFamily="18" charset="0"/>
              </a:rPr>
              <a:t>). Click Academic Achievements, and search “severe human bottleneck”. You should be able to find a link to download the published paper for free. The free link is provided by the journal (with a author token), so please DO NOT share the link publicly. It can only be accessed by visiting Dr. Yi-</a:t>
            </a:r>
            <a:r>
              <a:rPr lang="en-US" altLang="zh-CN" sz="1400" dirty="0" err="1">
                <a:latin typeface="Times New Roman" panose="02020603050405020304" pitchFamily="18" charset="0"/>
                <a:cs typeface="Times New Roman" panose="02020603050405020304" pitchFamily="18" charset="0"/>
              </a:rPr>
              <a:t>Hsuan</a:t>
            </a:r>
            <a:r>
              <a:rPr lang="en-US" altLang="zh-CN" sz="1400" dirty="0">
                <a:latin typeface="Times New Roman" panose="02020603050405020304" pitchFamily="18" charset="0"/>
                <a:cs typeface="Times New Roman" panose="02020603050405020304" pitchFamily="18" charset="0"/>
              </a:rPr>
              <a:t> Pan’s website.</a:t>
            </a:r>
            <a:endParaRPr lang="zh-CN" altLang="en-US" sz="1400" dirty="0">
              <a:latin typeface="Times New Roman" panose="02020603050405020304" pitchFamily="18" charset="0"/>
              <a:cs typeface="Times New Roman" panose="02020603050405020304" pitchFamily="18" charset="0"/>
            </a:endParaRPr>
          </a:p>
          <a:p>
            <a:pPr>
              <a:lnSpc>
                <a:spcPct val="150000"/>
              </a:lnSpc>
            </a:pPr>
            <a:endParaRPr lang="en-US" altLang="zh-CN" sz="1400" dirty="0" smtClean="0">
              <a:latin typeface="Times New Roman" panose="02020603050405020304" pitchFamily="18" charset="0"/>
              <a:cs typeface="Times New Roman" panose="02020603050405020304" pitchFamily="18" charset="0"/>
            </a:endParaRPr>
          </a:p>
          <a:p>
            <a:pPr>
              <a:lnSpc>
                <a:spcPct val="150000"/>
              </a:lnSpc>
            </a:pPr>
            <a:r>
              <a:rPr lang="en-US" altLang="zh-CN" sz="1400" dirty="0" smtClean="0">
                <a:latin typeface="Times New Roman" panose="02020603050405020304" pitchFamily="18" charset="0"/>
                <a:cs typeface="Times New Roman" panose="02020603050405020304" pitchFamily="18" charset="0"/>
              </a:rPr>
              <a:t>Green </a:t>
            </a:r>
            <a:r>
              <a:rPr lang="en-US" altLang="zh-CN" sz="1400" dirty="0">
                <a:latin typeface="Times New Roman" panose="02020603050405020304" pitchFamily="18" charset="0"/>
                <a:cs typeface="Times New Roman" panose="02020603050405020304" pitchFamily="18" charset="0"/>
              </a:rPr>
              <a:t>open </a:t>
            </a:r>
            <a:r>
              <a:rPr lang="en-US" altLang="zh-CN" sz="1400" dirty="0" smtClean="0">
                <a:latin typeface="Times New Roman" panose="02020603050405020304" pitchFamily="18" charset="0"/>
                <a:cs typeface="Times New Roman" panose="02020603050405020304" pitchFamily="18" charset="0"/>
              </a:rPr>
              <a:t>access (the accepted manuscript) </a:t>
            </a:r>
            <a:r>
              <a:rPr lang="en-US" altLang="zh-CN" sz="1400" dirty="0">
                <a:latin typeface="Times New Roman" panose="02020603050405020304" pitchFamily="18" charset="0"/>
                <a:cs typeface="Times New Roman" panose="02020603050405020304" pitchFamily="18" charset="0"/>
              </a:rPr>
              <a:t>is </a:t>
            </a:r>
            <a:r>
              <a:rPr lang="en-US" altLang="zh-CN" sz="1400" dirty="0" smtClean="0">
                <a:latin typeface="Times New Roman" panose="02020603050405020304" pitchFamily="18" charset="0"/>
                <a:cs typeface="Times New Roman" panose="02020603050405020304" pitchFamily="18" charset="0"/>
              </a:rPr>
              <a:t>also available (with permission </a:t>
            </a:r>
            <a:r>
              <a:rPr lang="en-US" altLang="zh-CN" sz="1400" dirty="0">
                <a:latin typeface="Times New Roman" panose="02020603050405020304" pitchFamily="18" charset="0"/>
                <a:cs typeface="Times New Roman" panose="02020603050405020304" pitchFamily="18" charset="0"/>
              </a:rPr>
              <a:t>of the AAAS) </a:t>
            </a:r>
            <a:r>
              <a:rPr lang="en-US" altLang="zh-CN" sz="1400" dirty="0" smtClean="0">
                <a:latin typeface="Times New Roman" panose="02020603050405020304" pitchFamily="18" charset="0"/>
                <a:cs typeface="Times New Roman" panose="02020603050405020304" pitchFamily="18" charset="0"/>
              </a:rPr>
              <a:t>via </a:t>
            </a:r>
            <a:r>
              <a:rPr lang="en-US" altLang="zh-CN" sz="1200" dirty="0">
                <a:latin typeface="Times New Roman" panose="02020603050405020304" pitchFamily="18" charset="0"/>
                <a:cs typeface="Times New Roman" panose="02020603050405020304" pitchFamily="18" charset="0"/>
                <a:hlinkClick r:id="rId4"/>
              </a:rPr>
              <a:t>https://</a:t>
            </a:r>
            <a:r>
              <a:rPr lang="en-US" altLang="zh-CN" sz="1200" dirty="0" smtClean="0">
                <a:latin typeface="Times New Roman" panose="02020603050405020304" pitchFamily="18" charset="0"/>
                <a:cs typeface="Times New Roman" panose="02020603050405020304" pitchFamily="18" charset="0"/>
                <a:hlinkClick r:id="rId4"/>
              </a:rPr>
              <a:t>www.researchgate.net/publication/373553749_Genomic_inference_of_a_severe_human_bottleneck_during_the_Early_to_Middle_Pleistocene_transition</a:t>
            </a:r>
            <a:r>
              <a:rPr lang="en-US" altLang="zh-CN" sz="1200" dirty="0" smtClean="0">
                <a:latin typeface="Times New Roman" panose="02020603050405020304" pitchFamily="18" charset="0"/>
                <a:cs typeface="Times New Roman" panose="02020603050405020304" pitchFamily="18" charset="0"/>
              </a:rPr>
              <a:t> </a:t>
            </a:r>
            <a:endParaRPr lang="en-US" altLang="zh-CN" sz="1200" dirty="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2260911" y="419551"/>
            <a:ext cx="4939173" cy="461665"/>
          </a:xfrm>
          <a:prstGeom prst="rect">
            <a:avLst/>
          </a:prstGeom>
          <a:noFill/>
        </p:spPr>
        <p:txBody>
          <a:bodyPr wrap="non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How to cite and download the paper</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563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7572"/>
            <a:ext cx="9144000" cy="472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4806" y="935666"/>
            <a:ext cx="8672851" cy="1015663"/>
          </a:xfrm>
          <a:prstGeom prst="rect">
            <a:avLst/>
          </a:prstGeom>
          <a:noFill/>
        </p:spPr>
        <p:txBody>
          <a:bodyPr wrap="square" rtlCol="0">
            <a:spAutoFit/>
          </a:bodyPr>
          <a:lstStyle/>
          <a:p>
            <a:r>
              <a:rPr lang="en-US" altLang="zh-CN" sz="1200" dirty="0" smtClean="0">
                <a:latin typeface="Times New Roman" panose="02020603050405020304" pitchFamily="18" charset="0"/>
                <a:cs typeface="Times New Roman" panose="02020603050405020304" pitchFamily="18" charset="0"/>
              </a:rPr>
              <a:t>We would thank the following funders: National </a:t>
            </a:r>
            <a:r>
              <a:rPr lang="en-US" altLang="zh-CN" sz="1200" dirty="0">
                <a:latin typeface="Times New Roman" panose="02020603050405020304" pitchFamily="18" charset="0"/>
                <a:cs typeface="Times New Roman" panose="02020603050405020304" pitchFamily="18" charset="0"/>
              </a:rPr>
              <a:t>Natural Science Foundation of China, Chinese Academy of Sciences, National Key Research and Development Project, National Institutes of Health, Education Bureau of Jinan and Shandong First Medical University, Key Laboratory of Brain Functional Genomics at East China Normal University, Shanghai Institute of Nutrition and Health, China Postdoctoral Science Foundation, Shandong Provincial Natural Science Foundation, and Shandong Provincial Postdoctoral Innovation Talent Support Program.</a:t>
            </a:r>
            <a:endParaRPr lang="zh-CN" altLang="en-US" sz="1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526186" y="366388"/>
            <a:ext cx="2613216" cy="461665"/>
          </a:xfrm>
          <a:prstGeom prst="rect">
            <a:avLst/>
          </a:prstGeom>
          <a:noFill/>
        </p:spPr>
        <p:txBody>
          <a:bodyPr wrap="non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Acknowledgement</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9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54841" y="5723725"/>
            <a:ext cx="3518912" cy="246221"/>
          </a:xfrm>
          <a:prstGeom prst="rect">
            <a:avLst/>
          </a:prstGeom>
          <a:noFill/>
        </p:spPr>
        <p:txBody>
          <a:bodyPr wrap="none" rtlCol="0">
            <a:spAutoFit/>
          </a:bodyPr>
          <a:lstStyle/>
          <a:p>
            <a:r>
              <a:rPr lang="en-US" altLang="zh-CN" sz="1000" dirty="0" smtClean="0">
                <a:latin typeface="Times New Roman" panose="02020603050405020304" pitchFamily="18" charset="0"/>
                <a:cs typeface="Times New Roman" panose="02020603050405020304" pitchFamily="18" charset="0"/>
              </a:rPr>
              <a:t>Data from Luca </a:t>
            </a:r>
            <a:r>
              <a:rPr lang="en-US" altLang="zh-CN" sz="1000" dirty="0" err="1" smtClean="0">
                <a:latin typeface="Times New Roman" panose="02020603050405020304" pitchFamily="18" charset="0"/>
                <a:cs typeface="Times New Roman" panose="02020603050405020304" pitchFamily="18" charset="0"/>
              </a:rPr>
              <a:t>Cavalli</a:t>
            </a:r>
            <a:r>
              <a:rPr lang="en-US" altLang="zh-CN" sz="1000" dirty="0" smtClean="0">
                <a:latin typeface="Times New Roman" panose="02020603050405020304" pitchFamily="18" charset="0"/>
                <a:cs typeface="Times New Roman" panose="02020603050405020304" pitchFamily="18" charset="0"/>
              </a:rPr>
              <a:t>-Sforza &amp; Feldman (2003) </a:t>
            </a:r>
            <a:r>
              <a:rPr lang="en-US" altLang="zh-CN" sz="1000" b="1" i="1" dirty="0" smtClean="0">
                <a:latin typeface="Times New Roman" panose="02020603050405020304" pitchFamily="18" charset="0"/>
                <a:cs typeface="Times New Roman" panose="02020603050405020304" pitchFamily="18" charset="0"/>
              </a:rPr>
              <a:t>Nature Genet</a:t>
            </a:r>
            <a:endParaRPr lang="zh-CN" altLang="en-US" sz="1000" b="1"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917391" y="935341"/>
            <a:ext cx="7423892" cy="369332"/>
          </a:xfrm>
          <a:prstGeom prst="rect">
            <a:avLst/>
          </a:prstGeom>
          <a:noFill/>
        </p:spPr>
        <p:txBody>
          <a:bodyPr wrap="none" rtlCol="0">
            <a:spAutoFit/>
          </a:bodyPr>
          <a:lstStyle/>
          <a:p>
            <a:r>
              <a:rPr lang="en-US" altLang="zh-CN"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Well-known human population size changes in the last 100 thousand years</a:t>
            </a:r>
            <a:endParaRPr lang="zh-CN" altLang="en-US"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8"/>
          <p:cNvSpPr txBox="1"/>
          <p:nvPr/>
        </p:nvSpPr>
        <p:spPr>
          <a:xfrm>
            <a:off x="6812017" y="5978773"/>
            <a:ext cx="1499128" cy="246221"/>
          </a:xfrm>
          <a:prstGeom prst="rect">
            <a:avLst/>
          </a:prstGeom>
          <a:noFill/>
        </p:spPr>
        <p:txBody>
          <a:bodyPr wrap="none" rtlCol="0">
            <a:spAutoFit/>
          </a:bodyPr>
          <a:lstStyle/>
          <a:p>
            <a:r>
              <a:rPr lang="zh-CN" altLang="en-US" sz="1000" dirty="0">
                <a:latin typeface="微软雅黑" panose="020B0503020204020204" pitchFamily="34" charset="-122"/>
                <a:ea typeface="微软雅黑" panose="020B0503020204020204" pitchFamily="34" charset="-122"/>
              </a:rPr>
              <a:t>审图号 </a:t>
            </a: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GS(2016)2962</a:t>
            </a:r>
            <a:r>
              <a:rPr lang="zh-CN" altLang="en-US" sz="1000" dirty="0">
                <a:latin typeface="微软雅黑" panose="020B0503020204020204" pitchFamily="34" charset="-122"/>
                <a:ea typeface="微软雅黑" panose="020B0503020204020204" pitchFamily="34" charset="-122"/>
              </a:rPr>
              <a:t>号</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1648348"/>
            <a:ext cx="7985760" cy="388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764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ics0.baidu.com/feed/2cf5e0fe9925bc31501b7fd169e481baca1370fe.jpeg@f_auto?token=ec8eaff3aecd4abcb35aa12a3997f06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96" y="1660858"/>
            <a:ext cx="3841583" cy="38415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182" y="5565905"/>
            <a:ext cx="822408" cy="994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83368" y="5605035"/>
            <a:ext cx="2475358" cy="261610"/>
          </a:xfrm>
          <a:prstGeom prst="rect">
            <a:avLst/>
          </a:prstGeom>
          <a:noFill/>
        </p:spPr>
        <p:txBody>
          <a:bodyPr wrap="none" rtlCol="0">
            <a:spAutoFit/>
          </a:bodyPr>
          <a:lstStyle/>
          <a:p>
            <a:r>
              <a:rPr lang="en-US" altLang="zh-CN" sz="1100" dirty="0">
                <a:latin typeface="Times New Roman" panose="02020603050405020304" pitchFamily="18" charset="0"/>
                <a:cs typeface="Times New Roman" panose="02020603050405020304" pitchFamily="18" charset="0"/>
              </a:rPr>
              <a:t>Green et al</a:t>
            </a:r>
            <a:r>
              <a:rPr lang="en-US" altLang="zh-CN" sz="1100" dirty="0" smtClean="0">
                <a:latin typeface="Times New Roman" panose="02020603050405020304" pitchFamily="18" charset="0"/>
                <a:cs typeface="Times New Roman" panose="02020603050405020304" pitchFamily="18" charset="0"/>
              </a:rPr>
              <a:t>. </a:t>
            </a:r>
            <a:r>
              <a:rPr lang="en-US" altLang="zh-CN" sz="1100" dirty="0">
                <a:latin typeface="Times New Roman" panose="02020603050405020304" pitchFamily="18" charset="0"/>
                <a:cs typeface="Times New Roman" panose="02020603050405020304" pitchFamily="18" charset="0"/>
              </a:rPr>
              <a:t>(2010</a:t>
            </a:r>
            <a:r>
              <a:rPr lang="en-US" altLang="zh-CN" sz="1100" dirty="0" smtClean="0">
                <a:latin typeface="Times New Roman" panose="02020603050405020304" pitchFamily="18" charset="0"/>
                <a:cs typeface="Times New Roman" panose="02020603050405020304" pitchFamily="18" charset="0"/>
              </a:rPr>
              <a:t>) </a:t>
            </a:r>
            <a:r>
              <a:rPr lang="en-US" altLang="zh-CN" sz="1100" b="1" i="1" dirty="0" smtClean="0">
                <a:latin typeface="Times New Roman" panose="02020603050405020304" pitchFamily="18" charset="0"/>
                <a:cs typeface="Times New Roman" panose="02020603050405020304" pitchFamily="18" charset="0"/>
              </a:rPr>
              <a:t>Science</a:t>
            </a:r>
            <a:r>
              <a:rPr lang="en-US" altLang="zh-CN" sz="1100" dirty="0" smtClean="0">
                <a:latin typeface="Times New Roman" panose="02020603050405020304" pitchFamily="18" charset="0"/>
                <a:cs typeface="Times New Roman" panose="02020603050405020304" pitchFamily="18" charset="0"/>
              </a:rPr>
              <a:t> 328:710-722</a:t>
            </a:r>
            <a:endParaRPr lang="zh-CN" altLang="en-US" sz="11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7780" y="1677191"/>
            <a:ext cx="3634740" cy="3850828"/>
          </a:xfrm>
          <a:prstGeom prst="rect">
            <a:avLst/>
          </a:prstGeom>
        </p:spPr>
      </p:pic>
      <p:sp>
        <p:nvSpPr>
          <p:cNvPr id="10" name="TextBox 9"/>
          <p:cNvSpPr txBox="1"/>
          <p:nvPr/>
        </p:nvSpPr>
        <p:spPr>
          <a:xfrm>
            <a:off x="7002780" y="5570220"/>
            <a:ext cx="1728358"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审图</a:t>
            </a:r>
            <a:r>
              <a:rPr lang="zh-CN" altLang="en-US" sz="1100" dirty="0" smtClean="0">
                <a:latin typeface="微软雅黑" panose="020B0503020204020204" pitchFamily="34" charset="-122"/>
                <a:ea typeface="微软雅黑" panose="020B0503020204020204" pitchFamily="34" charset="-122"/>
              </a:rPr>
              <a:t>号：</a:t>
            </a:r>
            <a:r>
              <a:rPr lang="en-US" altLang="zh-CN" sz="1100" dirty="0" smtClean="0">
                <a:latin typeface="Times New Roman" panose="02020603050405020304" pitchFamily="18" charset="0"/>
                <a:ea typeface="微软雅黑" panose="020B0503020204020204" pitchFamily="34" charset="-122"/>
                <a:cs typeface="Times New Roman" panose="02020603050405020304" pitchFamily="18" charset="0"/>
              </a:rPr>
              <a:t>GS(2020)4391</a:t>
            </a:r>
            <a:r>
              <a:rPr lang="zh-CN" altLang="en-US" sz="1100" dirty="0">
                <a:latin typeface="微软雅黑" panose="020B0503020204020204" pitchFamily="34" charset="-122"/>
                <a:ea typeface="微软雅黑" panose="020B0503020204020204" pitchFamily="34" charset="-122"/>
              </a:rPr>
              <a:t>号</a:t>
            </a:r>
          </a:p>
        </p:txBody>
      </p:sp>
      <p:sp>
        <p:nvSpPr>
          <p:cNvPr id="14" name="TextBox 13"/>
          <p:cNvSpPr txBox="1"/>
          <p:nvPr/>
        </p:nvSpPr>
        <p:spPr>
          <a:xfrm>
            <a:off x="340793" y="905558"/>
            <a:ext cx="4162423" cy="646331"/>
          </a:xfrm>
          <a:prstGeom prst="rect">
            <a:avLst/>
          </a:prstGeom>
          <a:noFill/>
        </p:spPr>
        <p:txBody>
          <a:bodyPr wrap="none" rtlCol="0">
            <a:spAutoFit/>
          </a:bodyPr>
          <a:lstStyle/>
          <a:p>
            <a:pPr algn="ctr"/>
            <a:r>
              <a:rPr lang="en-US" altLang="zh-CN"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Ancient DNA </a:t>
            </a:r>
            <a:r>
              <a:rPr lang="en-US" altLang="zh-CN"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of </a:t>
            </a:r>
            <a:r>
              <a:rPr lang="en-US" altLang="zh-CN"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Neanderthals in Europe</a:t>
            </a:r>
          </a:p>
          <a:p>
            <a:pPr algn="ctr"/>
            <a:r>
              <a:rPr lang="en-US" altLang="zh-CN"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dated 38 – 44 thousand years ago</a:t>
            </a:r>
            <a:endParaRPr lang="zh-CN" altLang="en-US"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TextBox 14"/>
          <p:cNvSpPr txBox="1"/>
          <p:nvPr/>
        </p:nvSpPr>
        <p:spPr>
          <a:xfrm>
            <a:off x="4691859" y="907735"/>
            <a:ext cx="4282070" cy="646331"/>
          </a:xfrm>
          <a:prstGeom prst="rect">
            <a:avLst/>
          </a:prstGeom>
          <a:noFill/>
        </p:spPr>
        <p:txBody>
          <a:bodyPr wrap="none" rtlCol="0">
            <a:spAutoFit/>
          </a:bodyPr>
          <a:lstStyle/>
          <a:p>
            <a:pPr algn="ctr"/>
            <a:r>
              <a:rPr lang="en-US" altLang="zh-CN"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Ancient DNA </a:t>
            </a:r>
            <a:r>
              <a:rPr lang="en-US" altLang="zh-CN"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of </a:t>
            </a:r>
            <a:r>
              <a:rPr lang="en-US" altLang="zh-CN"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African human ancestors</a:t>
            </a:r>
          </a:p>
          <a:p>
            <a:pPr algn="ctr"/>
            <a:r>
              <a:rPr lang="en-US" altLang="zh-CN"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dated 300 thousand years ago?</a:t>
            </a:r>
            <a:endParaRPr lang="zh-CN" altLang="en-US"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5654" y="6061165"/>
            <a:ext cx="425884" cy="438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7195" y="6074227"/>
            <a:ext cx="396516" cy="405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993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946231" y="4730724"/>
            <a:ext cx="678656" cy="678656"/>
          </a:xfrm>
          <a:prstGeom prst="ellipse">
            <a:avLst/>
          </a:prstGeom>
          <a:solidFill>
            <a:schemeClr val="tx1"/>
          </a:solidFill>
          <a:ln>
            <a:noFill/>
          </a:ln>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Straight Connector 2"/>
          <p:cNvCxnSpPr/>
          <p:nvPr/>
        </p:nvCxnSpPr>
        <p:spPr>
          <a:xfrm>
            <a:off x="2789967" y="2942358"/>
            <a:ext cx="5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794051" y="4298393"/>
            <a:ext cx="5400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413965" y="2697544"/>
            <a:ext cx="486229" cy="486229"/>
            <a:chOff x="3057638" y="2641600"/>
            <a:chExt cx="486229" cy="486229"/>
          </a:xfrm>
        </p:grpSpPr>
        <p:sp>
          <p:nvSpPr>
            <p:cNvPr id="6" name="Oval 5"/>
            <p:cNvSpPr/>
            <p:nvPr/>
          </p:nvSpPr>
          <p:spPr>
            <a:xfrm>
              <a:off x="3057638" y="2641600"/>
              <a:ext cx="486229" cy="48622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Oval 6"/>
            <p:cNvSpPr/>
            <p:nvPr/>
          </p:nvSpPr>
          <p:spPr>
            <a:xfrm>
              <a:off x="3108439" y="2693195"/>
              <a:ext cx="3810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val 7"/>
            <p:cNvSpPr/>
            <p:nvPr/>
          </p:nvSpPr>
          <p:spPr>
            <a:xfrm>
              <a:off x="3159239" y="2744789"/>
              <a:ext cx="276224" cy="2762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Straight Connector 8"/>
            <p:cNvCxnSpPr>
              <a:stCxn id="6" idx="2"/>
              <a:endCxn id="6" idx="6"/>
            </p:cNvCxnSpPr>
            <p:nvPr/>
          </p:nvCxnSpPr>
          <p:spPr>
            <a:xfrm>
              <a:off x="3057638" y="2884715"/>
              <a:ext cx="48622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210834" y="2797971"/>
              <a:ext cx="174624" cy="1746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Straight Connector 10"/>
            <p:cNvCxnSpPr>
              <a:stCxn id="6" idx="0"/>
              <a:endCxn id="6" idx="4"/>
            </p:cNvCxnSpPr>
            <p:nvPr/>
          </p:nvCxnSpPr>
          <p:spPr>
            <a:xfrm>
              <a:off x="3300753" y="2641600"/>
              <a:ext cx="0" cy="48622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257665" y="2841627"/>
              <a:ext cx="85723" cy="85723"/>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Group 12"/>
          <p:cNvGrpSpPr/>
          <p:nvPr/>
        </p:nvGrpSpPr>
        <p:grpSpPr>
          <a:xfrm>
            <a:off x="8235810" y="4272791"/>
            <a:ext cx="50400" cy="50400"/>
            <a:chOff x="3057638" y="2641600"/>
            <a:chExt cx="486229" cy="486229"/>
          </a:xfrm>
        </p:grpSpPr>
        <p:sp>
          <p:nvSpPr>
            <p:cNvPr id="14" name="Oval 13"/>
            <p:cNvSpPr/>
            <p:nvPr/>
          </p:nvSpPr>
          <p:spPr>
            <a:xfrm>
              <a:off x="3057638" y="2641600"/>
              <a:ext cx="486229" cy="48622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14"/>
            <p:cNvSpPr/>
            <p:nvPr/>
          </p:nvSpPr>
          <p:spPr>
            <a:xfrm>
              <a:off x="3108439" y="2693195"/>
              <a:ext cx="3810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p:cNvSpPr/>
            <p:nvPr/>
          </p:nvSpPr>
          <p:spPr>
            <a:xfrm>
              <a:off x="3159239" y="2744789"/>
              <a:ext cx="276224" cy="2762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Straight Connector 16"/>
            <p:cNvCxnSpPr>
              <a:stCxn id="14" idx="2"/>
              <a:endCxn id="14" idx="6"/>
            </p:cNvCxnSpPr>
            <p:nvPr/>
          </p:nvCxnSpPr>
          <p:spPr>
            <a:xfrm>
              <a:off x="3057638" y="2884715"/>
              <a:ext cx="48622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210834" y="2797971"/>
              <a:ext cx="174624" cy="1746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Straight Connector 18"/>
            <p:cNvCxnSpPr>
              <a:stCxn id="14" idx="0"/>
              <a:endCxn id="14" idx="4"/>
            </p:cNvCxnSpPr>
            <p:nvPr/>
          </p:nvCxnSpPr>
          <p:spPr>
            <a:xfrm>
              <a:off x="3300753" y="2641600"/>
              <a:ext cx="0" cy="48622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257665" y="2841627"/>
              <a:ext cx="85723" cy="85723"/>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Straight Connector 20"/>
          <p:cNvCxnSpPr/>
          <p:nvPr/>
        </p:nvCxnSpPr>
        <p:spPr>
          <a:xfrm>
            <a:off x="2791968" y="2872962"/>
            <a:ext cx="0" cy="134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93015" y="4222184"/>
            <a:ext cx="0" cy="134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333558" y="2871819"/>
            <a:ext cx="0" cy="134112"/>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23292" y="2584827"/>
            <a:ext cx="652743" cy="338554"/>
          </a:xfrm>
          <a:prstGeom prst="rect">
            <a:avLst/>
          </a:prstGeom>
          <a:noFill/>
        </p:spPr>
        <p:txBody>
          <a:bodyPr wrap="none" rtlCol="0">
            <a:spAutoFit/>
          </a:bodyPr>
          <a:lstStyle/>
          <a:p>
            <a:r>
              <a:rPr lang="en-US" altLang="zh-CN" sz="1600" dirty="0" smtClean="0">
                <a:solidFill>
                  <a:schemeClr val="accent1"/>
                </a:solidFill>
                <a:latin typeface="Times New Roman" panose="02020603050405020304" pitchFamily="18" charset="0"/>
                <a:cs typeface="Times New Roman" panose="02020603050405020304" pitchFamily="18" charset="0"/>
              </a:rPr>
              <a:t>100m</a:t>
            </a:r>
            <a:endParaRPr lang="zh-CN" altLang="en-US" sz="1600" dirty="0">
              <a:solidFill>
                <a:schemeClr val="accent1"/>
              </a:solidFill>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8191307" y="4229327"/>
            <a:ext cx="0" cy="134112"/>
          </a:xfrm>
          <a:prstGeom prst="line">
            <a:avLst/>
          </a:prstGeom>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981950" y="4771206"/>
            <a:ext cx="597693" cy="597693"/>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Straight Connector 26"/>
          <p:cNvCxnSpPr/>
          <p:nvPr/>
        </p:nvCxnSpPr>
        <p:spPr>
          <a:xfrm>
            <a:off x="7965282" y="5071243"/>
            <a:ext cx="452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546307" y="5068861"/>
            <a:ext cx="452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6" idx="2"/>
            <a:endCxn id="26" idx="6"/>
          </p:cNvCxnSpPr>
          <p:nvPr/>
        </p:nvCxnSpPr>
        <p:spPr>
          <a:xfrm>
            <a:off x="7981950" y="5070053"/>
            <a:ext cx="59769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79608" y="4775968"/>
            <a:ext cx="0" cy="61198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279604" y="4759299"/>
            <a:ext cx="0" cy="4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79609" y="5335558"/>
            <a:ext cx="0" cy="4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117785" y="4909320"/>
            <a:ext cx="322721" cy="322721"/>
            <a:chOff x="3057638" y="2641600"/>
            <a:chExt cx="486229" cy="486229"/>
          </a:xfrm>
        </p:grpSpPr>
        <p:sp>
          <p:nvSpPr>
            <p:cNvPr id="34" name="Oval 33"/>
            <p:cNvSpPr/>
            <p:nvPr/>
          </p:nvSpPr>
          <p:spPr>
            <a:xfrm>
              <a:off x="3057638" y="2641600"/>
              <a:ext cx="486229" cy="48622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Oval 34"/>
            <p:cNvSpPr/>
            <p:nvPr/>
          </p:nvSpPr>
          <p:spPr>
            <a:xfrm>
              <a:off x="3108439" y="2693195"/>
              <a:ext cx="3810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Oval 35"/>
            <p:cNvSpPr/>
            <p:nvPr/>
          </p:nvSpPr>
          <p:spPr>
            <a:xfrm>
              <a:off x="3159239" y="2744789"/>
              <a:ext cx="276224" cy="2762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Straight Connector 36"/>
            <p:cNvCxnSpPr>
              <a:stCxn id="34" idx="2"/>
              <a:endCxn id="34" idx="6"/>
            </p:cNvCxnSpPr>
            <p:nvPr/>
          </p:nvCxnSpPr>
          <p:spPr>
            <a:xfrm>
              <a:off x="3057638" y="2884715"/>
              <a:ext cx="48622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210834" y="2797971"/>
              <a:ext cx="174624" cy="17462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Straight Connector 38"/>
            <p:cNvCxnSpPr>
              <a:stCxn id="34" idx="0"/>
              <a:endCxn id="34" idx="4"/>
            </p:cNvCxnSpPr>
            <p:nvPr/>
          </p:nvCxnSpPr>
          <p:spPr>
            <a:xfrm>
              <a:off x="3300753" y="2641600"/>
              <a:ext cx="0" cy="48622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257665" y="2841627"/>
              <a:ext cx="85723" cy="85723"/>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4485036" y="3950337"/>
            <a:ext cx="806631" cy="338554"/>
          </a:xfrm>
          <a:prstGeom prst="rect">
            <a:avLst/>
          </a:prstGeom>
          <a:noFill/>
        </p:spPr>
        <p:txBody>
          <a:bodyPr wrap="none" rtlCol="0">
            <a:spAutoFit/>
          </a:bodyPr>
          <a:lstStyle/>
          <a:p>
            <a:r>
              <a:rPr lang="en-US" altLang="zh-CN" sz="1600" dirty="0" smtClean="0">
                <a:solidFill>
                  <a:schemeClr val="accent1"/>
                </a:solidFill>
                <a:latin typeface="Times New Roman" panose="02020603050405020304" pitchFamily="18" charset="0"/>
                <a:cs typeface="Times New Roman" panose="02020603050405020304" pitchFamily="18" charset="0"/>
              </a:rPr>
              <a:t>1,000m</a:t>
            </a:r>
            <a:endParaRPr lang="zh-CN" altLang="en-US" sz="1600" dirty="0">
              <a:solidFill>
                <a:schemeClr val="accent1"/>
              </a:solidFill>
              <a:latin typeface="Times New Roman" panose="02020603050405020304" pitchFamily="18" charset="0"/>
              <a:cs typeface="Times New Roman" panose="02020603050405020304" pitchFamily="18" charset="0"/>
            </a:endParaRPr>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912" y="2879058"/>
            <a:ext cx="701158" cy="343964"/>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888" y="3936875"/>
            <a:ext cx="2054352" cy="895487"/>
          </a:xfrm>
          <a:prstGeom prst="rect">
            <a:avLst/>
          </a:prstGeom>
        </p:spPr>
      </p:pic>
      <p:sp>
        <p:nvSpPr>
          <p:cNvPr id="44" name="Rectangle 43"/>
          <p:cNvSpPr/>
          <p:nvPr/>
        </p:nvSpPr>
        <p:spPr>
          <a:xfrm>
            <a:off x="4277062" y="3648422"/>
            <a:ext cx="1213794" cy="276999"/>
          </a:xfrm>
          <a:prstGeom prst="rect">
            <a:avLst/>
          </a:prstGeom>
        </p:spPr>
        <p:txBody>
          <a:bodyPr wrap="none">
            <a:spAutoFit/>
          </a:bodyPr>
          <a:lstStyle/>
          <a:p>
            <a:r>
              <a:rPr lang="en-US" altLang="zh-CN" sz="1200" dirty="0" smtClean="0">
                <a:latin typeface="Times New Roman" panose="02020603050405020304" pitchFamily="18" charset="0"/>
                <a:cs typeface="Times New Roman" panose="02020603050405020304" pitchFamily="18" charset="0"/>
              </a:rPr>
              <a:t>(1 </a:t>
            </a:r>
            <a:r>
              <a:rPr lang="en-US" altLang="zh-CN" sz="1200" dirty="0">
                <a:latin typeface="Times New Roman" panose="02020603050405020304" pitchFamily="18" charset="0"/>
                <a:cs typeface="Times New Roman" panose="02020603050405020304" pitchFamily="18" charset="0"/>
              </a:rPr>
              <a:t>million years</a:t>
            </a:r>
            <a:r>
              <a:rPr lang="en-US" altLang="zh-CN" sz="1200" dirty="0" smtClean="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p:txBody>
      </p:sp>
      <p:sp>
        <p:nvSpPr>
          <p:cNvPr id="45" name="Rectangle 44"/>
          <p:cNvSpPr/>
          <p:nvPr/>
        </p:nvSpPr>
        <p:spPr>
          <a:xfrm>
            <a:off x="2515318" y="2276816"/>
            <a:ext cx="1329210" cy="276999"/>
          </a:xfrm>
          <a:prstGeom prst="rect">
            <a:avLst/>
          </a:prstGeom>
        </p:spPr>
        <p:txBody>
          <a:bodyPr wrap="none">
            <a:spAutoFit/>
          </a:bodyPr>
          <a:lstStyle/>
          <a:p>
            <a:r>
              <a:rPr lang="en-US" altLang="zh-CN" sz="1200" dirty="0" smtClean="0">
                <a:latin typeface="Times New Roman" panose="02020603050405020304" pitchFamily="18" charset="0"/>
                <a:cs typeface="Times New Roman" panose="02020603050405020304" pitchFamily="18" charset="0"/>
              </a:rPr>
              <a:t>(0.1 million years)</a:t>
            </a:r>
            <a:endParaRPr lang="zh-CN" altLang="en-US" sz="12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1897174" y="608269"/>
            <a:ext cx="5335756" cy="923330"/>
          </a:xfrm>
          <a:prstGeom prst="rect">
            <a:avLst/>
          </a:prstGeom>
          <a:noFill/>
        </p:spPr>
        <p:txBody>
          <a:bodyPr wrap="none" rtlCol="0">
            <a:spAutoFit/>
          </a:bodyPr>
          <a:lstStyle/>
          <a:p>
            <a:pPr algn="ctr">
              <a:lnSpc>
                <a:spcPct val="150000"/>
              </a:lnSpc>
            </a:pPr>
            <a:r>
              <a:rPr lang="en-US" altLang="zh-CN"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new method needed</a:t>
            </a:r>
          </a:p>
          <a:p>
            <a:pPr algn="ctr">
              <a:lnSpc>
                <a:spcPct val="150000"/>
              </a:lnSpc>
            </a:pPr>
            <a:r>
              <a:rPr lang="en-US" altLang="zh-CN"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to infer population size history one million years ago</a:t>
            </a:r>
          </a:p>
        </p:txBody>
      </p:sp>
      <p:sp>
        <p:nvSpPr>
          <p:cNvPr id="47" name="TextBox 46"/>
          <p:cNvSpPr txBox="1"/>
          <p:nvPr/>
        </p:nvSpPr>
        <p:spPr>
          <a:xfrm>
            <a:off x="2750167" y="1567976"/>
            <a:ext cx="3728393" cy="338554"/>
          </a:xfrm>
          <a:prstGeom prst="rect">
            <a:avLst/>
          </a:prstGeom>
          <a:noFill/>
        </p:spPr>
        <p:txBody>
          <a:bodyPr wrap="none" rtlCol="0">
            <a:spAutoFit/>
          </a:bodyPr>
          <a:lstStyle/>
          <a:p>
            <a:r>
              <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(Analogous to the effective range of a gun)</a:t>
            </a:r>
            <a:endParaRPr lang="zh-CN" altLang="en-US"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85999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4"/>
          <p:cNvSpPr>
            <a:spLocks noChangeShapeType="1"/>
          </p:cNvSpPr>
          <p:nvPr/>
        </p:nvSpPr>
        <p:spPr bwMode="auto">
          <a:xfrm>
            <a:off x="802348" y="5845330"/>
            <a:ext cx="5202237"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 name="Line 5"/>
          <p:cNvSpPr>
            <a:spLocks noChangeShapeType="1"/>
          </p:cNvSpPr>
          <p:nvPr/>
        </p:nvSpPr>
        <p:spPr bwMode="auto">
          <a:xfrm>
            <a:off x="3380448" y="5540530"/>
            <a:ext cx="1309687"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Line 6"/>
          <p:cNvSpPr>
            <a:spLocks noChangeShapeType="1"/>
          </p:cNvSpPr>
          <p:nvPr/>
        </p:nvSpPr>
        <p:spPr bwMode="auto">
          <a:xfrm>
            <a:off x="2178710" y="5024593"/>
            <a:ext cx="2511425"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Line 7"/>
          <p:cNvSpPr>
            <a:spLocks noChangeShapeType="1"/>
          </p:cNvSpPr>
          <p:nvPr/>
        </p:nvSpPr>
        <p:spPr bwMode="auto">
          <a:xfrm>
            <a:off x="1861210" y="4054630"/>
            <a:ext cx="2828925"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Line 8"/>
          <p:cNvSpPr>
            <a:spLocks noChangeShapeType="1"/>
          </p:cNvSpPr>
          <p:nvPr/>
        </p:nvSpPr>
        <p:spPr bwMode="auto">
          <a:xfrm>
            <a:off x="3101048" y="2475068"/>
            <a:ext cx="2687637"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Line 9"/>
          <p:cNvSpPr>
            <a:spLocks noChangeShapeType="1"/>
          </p:cNvSpPr>
          <p:nvPr/>
        </p:nvSpPr>
        <p:spPr bwMode="auto">
          <a:xfrm>
            <a:off x="1494498" y="2468718"/>
            <a:ext cx="2182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Line 10"/>
          <p:cNvSpPr>
            <a:spLocks noChangeShapeType="1"/>
          </p:cNvSpPr>
          <p:nvPr/>
        </p:nvSpPr>
        <p:spPr bwMode="auto">
          <a:xfrm>
            <a:off x="1504023" y="2473480"/>
            <a:ext cx="0" cy="15906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Line 11"/>
          <p:cNvSpPr>
            <a:spLocks noChangeShapeType="1"/>
          </p:cNvSpPr>
          <p:nvPr/>
        </p:nvSpPr>
        <p:spPr bwMode="auto">
          <a:xfrm>
            <a:off x="3661435" y="2463955"/>
            <a:ext cx="0" cy="30861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Line 12"/>
          <p:cNvSpPr>
            <a:spLocks noChangeShapeType="1"/>
          </p:cNvSpPr>
          <p:nvPr/>
        </p:nvSpPr>
        <p:spPr bwMode="auto">
          <a:xfrm>
            <a:off x="832510" y="4059393"/>
            <a:ext cx="12715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Line 13"/>
          <p:cNvSpPr>
            <a:spLocks noChangeShapeType="1"/>
          </p:cNvSpPr>
          <p:nvPr/>
        </p:nvSpPr>
        <p:spPr bwMode="auto">
          <a:xfrm>
            <a:off x="2104098" y="4049868"/>
            <a:ext cx="0" cy="9858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14"/>
          <p:cNvSpPr>
            <a:spLocks noChangeShapeType="1"/>
          </p:cNvSpPr>
          <p:nvPr/>
        </p:nvSpPr>
        <p:spPr bwMode="auto">
          <a:xfrm>
            <a:off x="818223" y="4049868"/>
            <a:ext cx="0" cy="1795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15"/>
          <p:cNvSpPr>
            <a:spLocks noChangeShapeType="1"/>
          </p:cNvSpPr>
          <p:nvPr/>
        </p:nvSpPr>
        <p:spPr bwMode="auto">
          <a:xfrm>
            <a:off x="1665948" y="5030943"/>
            <a:ext cx="7953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Line 16"/>
          <p:cNvSpPr>
            <a:spLocks noChangeShapeType="1"/>
          </p:cNvSpPr>
          <p:nvPr/>
        </p:nvSpPr>
        <p:spPr bwMode="auto">
          <a:xfrm>
            <a:off x="3242335" y="5540530"/>
            <a:ext cx="7715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Line 17"/>
          <p:cNvSpPr>
            <a:spLocks noChangeShapeType="1"/>
          </p:cNvSpPr>
          <p:nvPr/>
        </p:nvSpPr>
        <p:spPr bwMode="auto">
          <a:xfrm>
            <a:off x="1675473" y="5030943"/>
            <a:ext cx="0" cy="8143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18"/>
          <p:cNvSpPr>
            <a:spLocks noChangeShapeType="1"/>
          </p:cNvSpPr>
          <p:nvPr/>
        </p:nvSpPr>
        <p:spPr bwMode="auto">
          <a:xfrm>
            <a:off x="2461285" y="5021418"/>
            <a:ext cx="0" cy="8191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19"/>
          <p:cNvSpPr>
            <a:spLocks noChangeShapeType="1"/>
          </p:cNvSpPr>
          <p:nvPr/>
        </p:nvSpPr>
        <p:spPr bwMode="auto">
          <a:xfrm>
            <a:off x="3242335" y="5540530"/>
            <a:ext cx="0" cy="3143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20"/>
          <p:cNvSpPr>
            <a:spLocks noChangeShapeType="1"/>
          </p:cNvSpPr>
          <p:nvPr/>
        </p:nvSpPr>
        <p:spPr bwMode="auto">
          <a:xfrm>
            <a:off x="3999573" y="5540530"/>
            <a:ext cx="0" cy="3143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21"/>
          <p:cNvSpPr>
            <a:spLocks noChangeShapeType="1"/>
          </p:cNvSpPr>
          <p:nvPr/>
        </p:nvSpPr>
        <p:spPr bwMode="auto">
          <a:xfrm flipV="1">
            <a:off x="2604160" y="2235355"/>
            <a:ext cx="0" cy="2190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Text Box 22"/>
          <p:cNvSpPr txBox="1">
            <a:spLocks noChangeArrowheads="1"/>
          </p:cNvSpPr>
          <p:nvPr/>
        </p:nvSpPr>
        <p:spPr bwMode="auto">
          <a:xfrm>
            <a:off x="4601235" y="3048155"/>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2400">
                <a:cs typeface="Arial" charset="0"/>
              </a:rPr>
              <a:t>t</a:t>
            </a:r>
            <a:endParaRPr lang="en-US" altLang="zh-CN" sz="1400">
              <a:cs typeface="Arial" charset="0"/>
            </a:endParaRPr>
          </a:p>
        </p:txBody>
      </p:sp>
      <p:sp>
        <p:nvSpPr>
          <p:cNvPr id="25" name="Text Box 23"/>
          <p:cNvSpPr txBox="1">
            <a:spLocks noChangeArrowheads="1"/>
          </p:cNvSpPr>
          <p:nvPr/>
        </p:nvSpPr>
        <p:spPr bwMode="auto">
          <a:xfrm>
            <a:off x="4734585" y="3227543"/>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400">
                <a:cs typeface="Arial" charset="0"/>
              </a:rPr>
              <a:t>2</a:t>
            </a:r>
          </a:p>
        </p:txBody>
      </p:sp>
      <p:sp>
        <p:nvSpPr>
          <p:cNvPr id="26" name="Text Box 24"/>
          <p:cNvSpPr txBox="1">
            <a:spLocks noChangeArrowheads="1"/>
          </p:cNvSpPr>
          <p:nvPr/>
        </p:nvSpPr>
        <p:spPr bwMode="auto">
          <a:xfrm>
            <a:off x="4620285" y="4324505"/>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2400">
                <a:cs typeface="Arial" charset="0"/>
              </a:rPr>
              <a:t>t</a:t>
            </a:r>
            <a:endParaRPr lang="en-US" altLang="zh-CN" sz="1400">
              <a:cs typeface="Arial" charset="0"/>
            </a:endParaRPr>
          </a:p>
        </p:txBody>
      </p:sp>
      <p:sp>
        <p:nvSpPr>
          <p:cNvPr id="27" name="Text Box 25"/>
          <p:cNvSpPr txBox="1">
            <a:spLocks noChangeArrowheads="1"/>
          </p:cNvSpPr>
          <p:nvPr/>
        </p:nvSpPr>
        <p:spPr bwMode="auto">
          <a:xfrm>
            <a:off x="4753635" y="4503893"/>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400">
                <a:cs typeface="Arial" charset="0"/>
              </a:rPr>
              <a:t>3</a:t>
            </a:r>
          </a:p>
        </p:txBody>
      </p:sp>
      <p:sp>
        <p:nvSpPr>
          <p:cNvPr id="28" name="Text Box 26"/>
          <p:cNvSpPr txBox="1">
            <a:spLocks noChangeArrowheads="1"/>
          </p:cNvSpPr>
          <p:nvPr/>
        </p:nvSpPr>
        <p:spPr bwMode="auto">
          <a:xfrm>
            <a:off x="4639335" y="503888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2400">
                <a:cs typeface="Arial" charset="0"/>
              </a:rPr>
              <a:t>t</a:t>
            </a:r>
            <a:endParaRPr lang="en-US" altLang="zh-CN" sz="1400">
              <a:cs typeface="Arial" charset="0"/>
            </a:endParaRPr>
          </a:p>
        </p:txBody>
      </p:sp>
      <p:sp>
        <p:nvSpPr>
          <p:cNvPr id="29" name="Text Box 27"/>
          <p:cNvSpPr txBox="1">
            <a:spLocks noChangeArrowheads="1"/>
          </p:cNvSpPr>
          <p:nvPr/>
        </p:nvSpPr>
        <p:spPr bwMode="auto">
          <a:xfrm>
            <a:off x="4772685" y="521826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400">
                <a:cs typeface="Arial" charset="0"/>
              </a:rPr>
              <a:t>4</a:t>
            </a:r>
          </a:p>
        </p:txBody>
      </p:sp>
      <p:sp>
        <p:nvSpPr>
          <p:cNvPr id="30" name="Text Box 28"/>
          <p:cNvSpPr txBox="1">
            <a:spLocks noChangeArrowheads="1"/>
          </p:cNvSpPr>
          <p:nvPr/>
        </p:nvSpPr>
        <p:spPr bwMode="auto">
          <a:xfrm>
            <a:off x="4648860" y="5410355"/>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2400">
                <a:cs typeface="Arial" charset="0"/>
              </a:rPr>
              <a:t>t</a:t>
            </a:r>
            <a:endParaRPr lang="en-US" altLang="zh-CN" sz="1400">
              <a:cs typeface="Arial" charset="0"/>
            </a:endParaRPr>
          </a:p>
        </p:txBody>
      </p:sp>
      <p:sp>
        <p:nvSpPr>
          <p:cNvPr id="31" name="Text Box 29"/>
          <p:cNvSpPr txBox="1">
            <a:spLocks noChangeArrowheads="1"/>
          </p:cNvSpPr>
          <p:nvPr/>
        </p:nvSpPr>
        <p:spPr bwMode="auto">
          <a:xfrm>
            <a:off x="4782210" y="5589743"/>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400">
                <a:cs typeface="Arial" charset="0"/>
              </a:rPr>
              <a:t>5</a:t>
            </a:r>
          </a:p>
        </p:txBody>
      </p:sp>
      <p:sp>
        <p:nvSpPr>
          <p:cNvPr id="32" name="Text Box 35"/>
          <p:cNvSpPr txBox="1">
            <a:spLocks noChangeArrowheads="1"/>
          </p:cNvSpPr>
          <p:nvPr/>
        </p:nvSpPr>
        <p:spPr bwMode="auto">
          <a:xfrm>
            <a:off x="6725310" y="3856193"/>
            <a:ext cx="192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800" b="1">
                <a:cs typeface="Arial" charset="0"/>
              </a:rPr>
              <a:t>Backward in time</a:t>
            </a:r>
          </a:p>
        </p:txBody>
      </p:sp>
      <p:sp>
        <p:nvSpPr>
          <p:cNvPr id="33" name="Text Box 36"/>
          <p:cNvSpPr txBox="1">
            <a:spLocks noChangeArrowheads="1"/>
          </p:cNvSpPr>
          <p:nvPr/>
        </p:nvSpPr>
        <p:spPr bwMode="auto">
          <a:xfrm>
            <a:off x="5985535" y="5532593"/>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2400"/>
              <a:t>at present</a:t>
            </a:r>
          </a:p>
        </p:txBody>
      </p:sp>
      <p:sp>
        <p:nvSpPr>
          <p:cNvPr id="34" name="Text Box 37"/>
          <p:cNvSpPr txBox="1">
            <a:spLocks noChangeArrowheads="1"/>
          </p:cNvSpPr>
          <p:nvPr/>
        </p:nvSpPr>
        <p:spPr bwMode="auto">
          <a:xfrm>
            <a:off x="5861710" y="2198843"/>
            <a:ext cx="263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2400"/>
              <a:t>thousands years ago</a:t>
            </a:r>
          </a:p>
        </p:txBody>
      </p:sp>
      <p:sp>
        <p:nvSpPr>
          <p:cNvPr id="35" name="Line 38"/>
          <p:cNvSpPr>
            <a:spLocks noChangeShapeType="1"/>
          </p:cNvSpPr>
          <p:nvPr/>
        </p:nvSpPr>
        <p:spPr bwMode="auto">
          <a:xfrm flipV="1">
            <a:off x="6653873" y="2775105"/>
            <a:ext cx="0" cy="2736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Text Box 39"/>
          <p:cNvSpPr txBox="1">
            <a:spLocks noChangeArrowheads="1"/>
          </p:cNvSpPr>
          <p:nvPr/>
        </p:nvSpPr>
        <p:spPr bwMode="auto">
          <a:xfrm>
            <a:off x="2893251" y="822480"/>
            <a:ext cx="35490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800" b="1" dirty="0" smtClean="0">
                <a:solidFill>
                  <a:srgbClr val="0000FF"/>
                </a:solidFill>
                <a:cs typeface="Arial" charset="0"/>
              </a:rPr>
              <a:t>Coalescent tree / evolutionary tree</a:t>
            </a:r>
            <a:endParaRPr lang="en-US" altLang="zh-CN" sz="1800" b="1" dirty="0">
              <a:solidFill>
                <a:srgbClr val="0000FF"/>
              </a:solidFill>
              <a:cs typeface="Arial" charset="0"/>
            </a:endParaRPr>
          </a:p>
        </p:txBody>
      </p:sp>
      <p:sp>
        <p:nvSpPr>
          <p:cNvPr id="37" name="Text Box 40"/>
          <p:cNvSpPr txBox="1">
            <a:spLocks noChangeArrowheads="1"/>
          </p:cNvSpPr>
          <p:nvPr/>
        </p:nvSpPr>
        <p:spPr bwMode="auto">
          <a:xfrm>
            <a:off x="610378" y="1872553"/>
            <a:ext cx="4256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800" dirty="0" smtClean="0"/>
              <a:t>The most </a:t>
            </a:r>
            <a:r>
              <a:rPr lang="en-US" altLang="zh-CN" sz="1800" dirty="0"/>
              <a:t>recent common ancestor (MRCA)</a:t>
            </a:r>
          </a:p>
        </p:txBody>
      </p:sp>
    </p:spTree>
    <p:extLst>
      <p:ext uri="{BB962C8B-B14F-4D97-AF65-F5344CB8AC3E}">
        <p14:creationId xmlns:p14="http://schemas.microsoft.com/office/powerpoint/2010/main" val="1473354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4"/>
          <p:cNvSpPr>
            <a:spLocks noChangeShapeType="1"/>
          </p:cNvSpPr>
          <p:nvPr/>
        </p:nvSpPr>
        <p:spPr bwMode="auto">
          <a:xfrm>
            <a:off x="802348" y="5845330"/>
            <a:ext cx="5202237"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 name="Line 5"/>
          <p:cNvSpPr>
            <a:spLocks noChangeShapeType="1"/>
          </p:cNvSpPr>
          <p:nvPr/>
        </p:nvSpPr>
        <p:spPr bwMode="auto">
          <a:xfrm>
            <a:off x="3380448" y="5540530"/>
            <a:ext cx="1309687"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Line 6"/>
          <p:cNvSpPr>
            <a:spLocks noChangeShapeType="1"/>
          </p:cNvSpPr>
          <p:nvPr/>
        </p:nvSpPr>
        <p:spPr bwMode="auto">
          <a:xfrm>
            <a:off x="2178710" y="5024593"/>
            <a:ext cx="2511425"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Line 7"/>
          <p:cNvSpPr>
            <a:spLocks noChangeShapeType="1"/>
          </p:cNvSpPr>
          <p:nvPr/>
        </p:nvSpPr>
        <p:spPr bwMode="auto">
          <a:xfrm>
            <a:off x="1861210" y="4054630"/>
            <a:ext cx="2828925"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Line 8"/>
          <p:cNvSpPr>
            <a:spLocks noChangeShapeType="1"/>
          </p:cNvSpPr>
          <p:nvPr/>
        </p:nvSpPr>
        <p:spPr bwMode="auto">
          <a:xfrm>
            <a:off x="3101048" y="2475068"/>
            <a:ext cx="2687637"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Line 9"/>
          <p:cNvSpPr>
            <a:spLocks noChangeShapeType="1"/>
          </p:cNvSpPr>
          <p:nvPr/>
        </p:nvSpPr>
        <p:spPr bwMode="auto">
          <a:xfrm>
            <a:off x="1494498" y="2468718"/>
            <a:ext cx="2182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Line 10"/>
          <p:cNvSpPr>
            <a:spLocks noChangeShapeType="1"/>
          </p:cNvSpPr>
          <p:nvPr/>
        </p:nvSpPr>
        <p:spPr bwMode="auto">
          <a:xfrm>
            <a:off x="1504023" y="2473480"/>
            <a:ext cx="0" cy="15906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Line 11"/>
          <p:cNvSpPr>
            <a:spLocks noChangeShapeType="1"/>
          </p:cNvSpPr>
          <p:nvPr/>
        </p:nvSpPr>
        <p:spPr bwMode="auto">
          <a:xfrm>
            <a:off x="3661435" y="2463955"/>
            <a:ext cx="0" cy="30861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Line 12"/>
          <p:cNvSpPr>
            <a:spLocks noChangeShapeType="1"/>
          </p:cNvSpPr>
          <p:nvPr/>
        </p:nvSpPr>
        <p:spPr bwMode="auto">
          <a:xfrm>
            <a:off x="832510" y="4059393"/>
            <a:ext cx="12715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Line 13"/>
          <p:cNvSpPr>
            <a:spLocks noChangeShapeType="1"/>
          </p:cNvSpPr>
          <p:nvPr/>
        </p:nvSpPr>
        <p:spPr bwMode="auto">
          <a:xfrm>
            <a:off x="2104098" y="4049868"/>
            <a:ext cx="0" cy="9858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14"/>
          <p:cNvSpPr>
            <a:spLocks noChangeShapeType="1"/>
          </p:cNvSpPr>
          <p:nvPr/>
        </p:nvSpPr>
        <p:spPr bwMode="auto">
          <a:xfrm>
            <a:off x="818223" y="4049868"/>
            <a:ext cx="0" cy="1795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15"/>
          <p:cNvSpPr>
            <a:spLocks noChangeShapeType="1"/>
          </p:cNvSpPr>
          <p:nvPr/>
        </p:nvSpPr>
        <p:spPr bwMode="auto">
          <a:xfrm>
            <a:off x="1665948" y="5030943"/>
            <a:ext cx="7953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Line 16"/>
          <p:cNvSpPr>
            <a:spLocks noChangeShapeType="1"/>
          </p:cNvSpPr>
          <p:nvPr/>
        </p:nvSpPr>
        <p:spPr bwMode="auto">
          <a:xfrm>
            <a:off x="3242335" y="5540530"/>
            <a:ext cx="7715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Line 17"/>
          <p:cNvSpPr>
            <a:spLocks noChangeShapeType="1"/>
          </p:cNvSpPr>
          <p:nvPr/>
        </p:nvSpPr>
        <p:spPr bwMode="auto">
          <a:xfrm>
            <a:off x="1675473" y="5030943"/>
            <a:ext cx="0" cy="8143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18"/>
          <p:cNvSpPr>
            <a:spLocks noChangeShapeType="1"/>
          </p:cNvSpPr>
          <p:nvPr/>
        </p:nvSpPr>
        <p:spPr bwMode="auto">
          <a:xfrm>
            <a:off x="2461285" y="5021418"/>
            <a:ext cx="0" cy="8191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19"/>
          <p:cNvSpPr>
            <a:spLocks noChangeShapeType="1"/>
          </p:cNvSpPr>
          <p:nvPr/>
        </p:nvSpPr>
        <p:spPr bwMode="auto">
          <a:xfrm>
            <a:off x="3242335" y="5540530"/>
            <a:ext cx="0" cy="3143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20"/>
          <p:cNvSpPr>
            <a:spLocks noChangeShapeType="1"/>
          </p:cNvSpPr>
          <p:nvPr/>
        </p:nvSpPr>
        <p:spPr bwMode="auto">
          <a:xfrm>
            <a:off x="3999573" y="5540530"/>
            <a:ext cx="0" cy="3143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21"/>
          <p:cNvSpPr>
            <a:spLocks noChangeShapeType="1"/>
          </p:cNvSpPr>
          <p:nvPr/>
        </p:nvSpPr>
        <p:spPr bwMode="auto">
          <a:xfrm flipV="1">
            <a:off x="2604160" y="2235355"/>
            <a:ext cx="0" cy="2190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Text Box 22"/>
          <p:cNvSpPr txBox="1">
            <a:spLocks noChangeArrowheads="1"/>
          </p:cNvSpPr>
          <p:nvPr/>
        </p:nvSpPr>
        <p:spPr bwMode="auto">
          <a:xfrm>
            <a:off x="4601235" y="3048155"/>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2400">
                <a:cs typeface="Arial" charset="0"/>
              </a:rPr>
              <a:t>t</a:t>
            </a:r>
            <a:endParaRPr lang="en-US" altLang="zh-CN" sz="1400">
              <a:cs typeface="Arial" charset="0"/>
            </a:endParaRPr>
          </a:p>
        </p:txBody>
      </p:sp>
      <p:sp>
        <p:nvSpPr>
          <p:cNvPr id="25" name="Text Box 23"/>
          <p:cNvSpPr txBox="1">
            <a:spLocks noChangeArrowheads="1"/>
          </p:cNvSpPr>
          <p:nvPr/>
        </p:nvSpPr>
        <p:spPr bwMode="auto">
          <a:xfrm>
            <a:off x="4734585" y="3227543"/>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400">
                <a:cs typeface="Arial" charset="0"/>
              </a:rPr>
              <a:t>2</a:t>
            </a:r>
          </a:p>
        </p:txBody>
      </p:sp>
      <p:sp>
        <p:nvSpPr>
          <p:cNvPr id="26" name="Text Box 24"/>
          <p:cNvSpPr txBox="1">
            <a:spLocks noChangeArrowheads="1"/>
          </p:cNvSpPr>
          <p:nvPr/>
        </p:nvSpPr>
        <p:spPr bwMode="auto">
          <a:xfrm>
            <a:off x="4620285" y="4324505"/>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2400">
                <a:cs typeface="Arial" charset="0"/>
              </a:rPr>
              <a:t>t</a:t>
            </a:r>
            <a:endParaRPr lang="en-US" altLang="zh-CN" sz="1400">
              <a:cs typeface="Arial" charset="0"/>
            </a:endParaRPr>
          </a:p>
        </p:txBody>
      </p:sp>
      <p:sp>
        <p:nvSpPr>
          <p:cNvPr id="27" name="Text Box 25"/>
          <p:cNvSpPr txBox="1">
            <a:spLocks noChangeArrowheads="1"/>
          </p:cNvSpPr>
          <p:nvPr/>
        </p:nvSpPr>
        <p:spPr bwMode="auto">
          <a:xfrm>
            <a:off x="4753635" y="4503893"/>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400">
                <a:cs typeface="Arial" charset="0"/>
              </a:rPr>
              <a:t>3</a:t>
            </a:r>
          </a:p>
        </p:txBody>
      </p:sp>
      <p:sp>
        <p:nvSpPr>
          <p:cNvPr id="28" name="Text Box 26"/>
          <p:cNvSpPr txBox="1">
            <a:spLocks noChangeArrowheads="1"/>
          </p:cNvSpPr>
          <p:nvPr/>
        </p:nvSpPr>
        <p:spPr bwMode="auto">
          <a:xfrm>
            <a:off x="4639335" y="503888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2400">
                <a:cs typeface="Arial" charset="0"/>
              </a:rPr>
              <a:t>t</a:t>
            </a:r>
            <a:endParaRPr lang="en-US" altLang="zh-CN" sz="1400">
              <a:cs typeface="Arial" charset="0"/>
            </a:endParaRPr>
          </a:p>
        </p:txBody>
      </p:sp>
      <p:sp>
        <p:nvSpPr>
          <p:cNvPr id="29" name="Text Box 27"/>
          <p:cNvSpPr txBox="1">
            <a:spLocks noChangeArrowheads="1"/>
          </p:cNvSpPr>
          <p:nvPr/>
        </p:nvSpPr>
        <p:spPr bwMode="auto">
          <a:xfrm>
            <a:off x="4772685" y="521826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400">
                <a:cs typeface="Arial" charset="0"/>
              </a:rPr>
              <a:t>4</a:t>
            </a:r>
          </a:p>
        </p:txBody>
      </p:sp>
      <p:sp>
        <p:nvSpPr>
          <p:cNvPr id="30" name="Text Box 28"/>
          <p:cNvSpPr txBox="1">
            <a:spLocks noChangeArrowheads="1"/>
          </p:cNvSpPr>
          <p:nvPr/>
        </p:nvSpPr>
        <p:spPr bwMode="auto">
          <a:xfrm>
            <a:off x="4648860" y="5410355"/>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2400">
                <a:cs typeface="Arial" charset="0"/>
              </a:rPr>
              <a:t>t</a:t>
            </a:r>
            <a:endParaRPr lang="en-US" altLang="zh-CN" sz="1400">
              <a:cs typeface="Arial" charset="0"/>
            </a:endParaRPr>
          </a:p>
        </p:txBody>
      </p:sp>
      <p:sp>
        <p:nvSpPr>
          <p:cNvPr id="31" name="Text Box 29"/>
          <p:cNvSpPr txBox="1">
            <a:spLocks noChangeArrowheads="1"/>
          </p:cNvSpPr>
          <p:nvPr/>
        </p:nvSpPr>
        <p:spPr bwMode="auto">
          <a:xfrm>
            <a:off x="4782210" y="5589743"/>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400">
                <a:cs typeface="Arial" charset="0"/>
              </a:rPr>
              <a:t>5</a:t>
            </a:r>
          </a:p>
        </p:txBody>
      </p:sp>
      <p:sp>
        <p:nvSpPr>
          <p:cNvPr id="32" name="Text Box 35"/>
          <p:cNvSpPr txBox="1">
            <a:spLocks noChangeArrowheads="1"/>
          </p:cNvSpPr>
          <p:nvPr/>
        </p:nvSpPr>
        <p:spPr bwMode="auto">
          <a:xfrm>
            <a:off x="6725310" y="3856193"/>
            <a:ext cx="192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800" b="1">
                <a:cs typeface="Arial" charset="0"/>
              </a:rPr>
              <a:t>Backward in time</a:t>
            </a:r>
          </a:p>
        </p:txBody>
      </p:sp>
      <p:sp>
        <p:nvSpPr>
          <p:cNvPr id="33" name="Text Box 36"/>
          <p:cNvSpPr txBox="1">
            <a:spLocks noChangeArrowheads="1"/>
          </p:cNvSpPr>
          <p:nvPr/>
        </p:nvSpPr>
        <p:spPr bwMode="auto">
          <a:xfrm>
            <a:off x="5985535" y="5532593"/>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2400"/>
              <a:t>at present</a:t>
            </a:r>
          </a:p>
        </p:txBody>
      </p:sp>
      <p:sp>
        <p:nvSpPr>
          <p:cNvPr id="34" name="Text Box 37"/>
          <p:cNvSpPr txBox="1">
            <a:spLocks noChangeArrowheads="1"/>
          </p:cNvSpPr>
          <p:nvPr/>
        </p:nvSpPr>
        <p:spPr bwMode="auto">
          <a:xfrm>
            <a:off x="5861710" y="2198843"/>
            <a:ext cx="263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2400"/>
              <a:t>thousands years ago</a:t>
            </a:r>
          </a:p>
        </p:txBody>
      </p:sp>
      <p:sp>
        <p:nvSpPr>
          <p:cNvPr id="35" name="Line 38"/>
          <p:cNvSpPr>
            <a:spLocks noChangeShapeType="1"/>
          </p:cNvSpPr>
          <p:nvPr/>
        </p:nvSpPr>
        <p:spPr bwMode="auto">
          <a:xfrm flipV="1">
            <a:off x="6653873" y="2775105"/>
            <a:ext cx="0" cy="2736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Text Box 39"/>
          <p:cNvSpPr txBox="1">
            <a:spLocks noChangeArrowheads="1"/>
          </p:cNvSpPr>
          <p:nvPr/>
        </p:nvSpPr>
        <p:spPr bwMode="auto">
          <a:xfrm>
            <a:off x="2893251" y="822480"/>
            <a:ext cx="35490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800" b="1" dirty="0" smtClean="0">
                <a:solidFill>
                  <a:srgbClr val="0000FF"/>
                </a:solidFill>
                <a:cs typeface="Arial" charset="0"/>
              </a:rPr>
              <a:t>Coalescent tree / evolutionary tree</a:t>
            </a:r>
            <a:endParaRPr lang="en-US" altLang="zh-CN" sz="1800" b="1" dirty="0">
              <a:solidFill>
                <a:srgbClr val="0000FF"/>
              </a:solidFill>
              <a:cs typeface="Arial" charset="0"/>
            </a:endParaRPr>
          </a:p>
        </p:txBody>
      </p:sp>
      <p:sp>
        <p:nvSpPr>
          <p:cNvPr id="37" name="Text Box 40"/>
          <p:cNvSpPr txBox="1">
            <a:spLocks noChangeArrowheads="1"/>
          </p:cNvSpPr>
          <p:nvPr/>
        </p:nvSpPr>
        <p:spPr bwMode="auto">
          <a:xfrm>
            <a:off x="610378" y="1872553"/>
            <a:ext cx="4256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800" dirty="0" smtClean="0"/>
              <a:t>The most </a:t>
            </a:r>
            <a:r>
              <a:rPr lang="en-US" altLang="zh-CN" sz="1800" dirty="0"/>
              <a:t>recent common ancestor (MRCA)</a:t>
            </a:r>
          </a:p>
        </p:txBody>
      </p:sp>
      <p:sp>
        <p:nvSpPr>
          <p:cNvPr id="41" name="Oval 40"/>
          <p:cNvSpPr/>
          <p:nvPr/>
        </p:nvSpPr>
        <p:spPr>
          <a:xfrm>
            <a:off x="1593850" y="5207000"/>
            <a:ext cx="158750" cy="158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Oval 41"/>
          <p:cNvSpPr/>
          <p:nvPr/>
        </p:nvSpPr>
        <p:spPr>
          <a:xfrm>
            <a:off x="2381250" y="5549900"/>
            <a:ext cx="158750" cy="158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Oval 42"/>
          <p:cNvSpPr/>
          <p:nvPr/>
        </p:nvSpPr>
        <p:spPr>
          <a:xfrm>
            <a:off x="742950" y="4464050"/>
            <a:ext cx="158750" cy="158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Oval 43"/>
          <p:cNvSpPr/>
          <p:nvPr/>
        </p:nvSpPr>
        <p:spPr>
          <a:xfrm>
            <a:off x="736600" y="5276850"/>
            <a:ext cx="158750" cy="158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Oval 44"/>
          <p:cNvSpPr/>
          <p:nvPr/>
        </p:nvSpPr>
        <p:spPr>
          <a:xfrm>
            <a:off x="3924300" y="5626100"/>
            <a:ext cx="158750" cy="158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Oval 45"/>
          <p:cNvSpPr/>
          <p:nvPr/>
        </p:nvSpPr>
        <p:spPr>
          <a:xfrm>
            <a:off x="1422400" y="3041650"/>
            <a:ext cx="158750" cy="158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Oval 47"/>
          <p:cNvSpPr/>
          <p:nvPr/>
        </p:nvSpPr>
        <p:spPr>
          <a:xfrm>
            <a:off x="3581400" y="3244850"/>
            <a:ext cx="158750" cy="1587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Oval 48"/>
          <p:cNvSpPr/>
          <p:nvPr/>
        </p:nvSpPr>
        <p:spPr>
          <a:xfrm>
            <a:off x="3581400" y="4222750"/>
            <a:ext cx="158750" cy="1587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Oval 49"/>
          <p:cNvSpPr/>
          <p:nvPr/>
        </p:nvSpPr>
        <p:spPr>
          <a:xfrm>
            <a:off x="3587750" y="4616450"/>
            <a:ext cx="158750" cy="1587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Oval 50"/>
          <p:cNvSpPr/>
          <p:nvPr/>
        </p:nvSpPr>
        <p:spPr>
          <a:xfrm>
            <a:off x="2006600" y="4451350"/>
            <a:ext cx="158750" cy="1587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Oval 51"/>
          <p:cNvSpPr/>
          <p:nvPr/>
        </p:nvSpPr>
        <p:spPr>
          <a:xfrm>
            <a:off x="730250" y="4895850"/>
            <a:ext cx="158750" cy="158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Oval 52"/>
          <p:cNvSpPr/>
          <p:nvPr/>
        </p:nvSpPr>
        <p:spPr>
          <a:xfrm>
            <a:off x="2381250" y="5213350"/>
            <a:ext cx="158750" cy="158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Oval 53"/>
          <p:cNvSpPr/>
          <p:nvPr/>
        </p:nvSpPr>
        <p:spPr>
          <a:xfrm>
            <a:off x="652112" y="6100877"/>
            <a:ext cx="158750" cy="158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838215" y="6013932"/>
            <a:ext cx="2159566"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Singleton mutations (</a:t>
            </a:r>
            <a:r>
              <a:rPr lang="en-US" altLang="zh-CN" sz="1400" i="1" dirty="0" smtClean="0">
                <a:latin typeface="Times New Roman" panose="02020603050405020304" pitchFamily="18" charset="0"/>
                <a:cs typeface="Times New Roman" panose="02020603050405020304" pitchFamily="18" charset="0"/>
              </a:rPr>
              <a:t>n</a:t>
            </a:r>
            <a:r>
              <a:rPr lang="en-US" altLang="zh-CN" sz="1400" dirty="0" smtClean="0">
                <a:latin typeface="Times New Roman" panose="02020603050405020304" pitchFamily="18" charset="0"/>
                <a:cs typeface="Times New Roman" panose="02020603050405020304" pitchFamily="18" charset="0"/>
              </a:rPr>
              <a:t> = 7)</a:t>
            </a:r>
            <a:endParaRPr lang="zh-CN" altLang="en-US" sz="1400" dirty="0">
              <a:latin typeface="Times New Roman" panose="02020603050405020304" pitchFamily="18" charset="0"/>
              <a:cs typeface="Times New Roman" panose="02020603050405020304" pitchFamily="18" charset="0"/>
            </a:endParaRPr>
          </a:p>
        </p:txBody>
      </p:sp>
      <p:sp>
        <p:nvSpPr>
          <p:cNvPr id="55" name="Oval 54"/>
          <p:cNvSpPr/>
          <p:nvPr/>
        </p:nvSpPr>
        <p:spPr>
          <a:xfrm>
            <a:off x="3505216" y="6110159"/>
            <a:ext cx="158750" cy="1587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3716230" y="6025655"/>
            <a:ext cx="2230098"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Doubleton mutations (</a:t>
            </a:r>
            <a:r>
              <a:rPr lang="en-US" altLang="zh-CN" sz="1400" i="1" dirty="0" smtClean="0">
                <a:latin typeface="Times New Roman" panose="02020603050405020304" pitchFamily="18" charset="0"/>
                <a:cs typeface="Times New Roman" panose="02020603050405020304" pitchFamily="18" charset="0"/>
              </a:rPr>
              <a:t>n</a:t>
            </a:r>
            <a:r>
              <a:rPr lang="en-US" altLang="zh-CN" sz="1400" dirty="0" smtClean="0">
                <a:latin typeface="Times New Roman" panose="02020603050405020304" pitchFamily="18" charset="0"/>
                <a:cs typeface="Times New Roman" panose="02020603050405020304" pitchFamily="18" charset="0"/>
              </a:rPr>
              <a:t> = 4)</a:t>
            </a:r>
            <a:endParaRPr lang="zh-CN" altLang="en-US" sz="1400" dirty="0">
              <a:latin typeface="Times New Roman" panose="02020603050405020304" pitchFamily="18" charset="0"/>
              <a:cs typeface="Times New Roman" panose="02020603050405020304" pitchFamily="18" charset="0"/>
            </a:endParaRPr>
          </a:p>
        </p:txBody>
      </p:sp>
      <p:sp>
        <p:nvSpPr>
          <p:cNvPr id="57" name="Oval 56"/>
          <p:cNvSpPr/>
          <p:nvPr/>
        </p:nvSpPr>
        <p:spPr>
          <a:xfrm>
            <a:off x="648693" y="6412028"/>
            <a:ext cx="158750" cy="158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832355" y="6348042"/>
            <a:ext cx="2132443" cy="307777"/>
          </a:xfrm>
          <a:prstGeom prst="rect">
            <a:avLst/>
          </a:prstGeom>
          <a:noFill/>
        </p:spPr>
        <p:txBody>
          <a:bodyPr wrap="none" rtlCol="0">
            <a:spAutoFit/>
          </a:bodyPr>
          <a:lstStyle/>
          <a:p>
            <a:r>
              <a:rPr lang="en-US" altLang="zh-CN" sz="1400" dirty="0" err="1" smtClean="0">
                <a:latin typeface="Times New Roman" panose="02020603050405020304" pitchFamily="18" charset="0"/>
                <a:cs typeface="Times New Roman" panose="02020603050405020304" pitchFamily="18" charset="0"/>
              </a:rPr>
              <a:t>Tripleton</a:t>
            </a:r>
            <a:r>
              <a:rPr lang="en-US" altLang="zh-CN" sz="1400" dirty="0" smtClean="0">
                <a:latin typeface="Times New Roman" panose="02020603050405020304" pitchFamily="18" charset="0"/>
                <a:cs typeface="Times New Roman" panose="02020603050405020304" pitchFamily="18" charset="0"/>
              </a:rPr>
              <a:t> mutations (</a:t>
            </a:r>
            <a:r>
              <a:rPr lang="en-US" altLang="zh-CN" sz="1400" i="1" dirty="0" smtClean="0">
                <a:latin typeface="Times New Roman" panose="02020603050405020304" pitchFamily="18" charset="0"/>
                <a:cs typeface="Times New Roman" panose="02020603050405020304" pitchFamily="18" charset="0"/>
              </a:rPr>
              <a:t>n</a:t>
            </a:r>
            <a:r>
              <a:rPr lang="en-US" altLang="zh-CN" sz="1400" dirty="0" smtClean="0">
                <a:latin typeface="Times New Roman" panose="02020603050405020304" pitchFamily="18" charset="0"/>
                <a:cs typeface="Times New Roman" panose="02020603050405020304" pitchFamily="18" charset="0"/>
              </a:rPr>
              <a:t> = 1)</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031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8587" y="1294914"/>
            <a:ext cx="3491763" cy="369332"/>
          </a:xfrm>
          <a:prstGeom prst="rect">
            <a:avLst/>
          </a:prstGeom>
        </p:spPr>
        <p:txBody>
          <a:bodyPr wrap="square">
            <a:spAutoFit/>
          </a:bodyPr>
          <a:lstStyle/>
          <a:p>
            <a:r>
              <a:rPr lang="en-US" altLang="zh-CN" b="1" dirty="0" smtClean="0">
                <a:solidFill>
                  <a:schemeClr val="accent1"/>
                </a:solidFill>
                <a:latin typeface="Times New Roman" panose="02020603050405020304" pitchFamily="18" charset="0"/>
                <a:cs typeface="Times New Roman" panose="02020603050405020304" pitchFamily="18" charset="0"/>
              </a:rPr>
              <a:t>Site frequency spectrum (</a:t>
            </a:r>
            <a:r>
              <a:rPr lang="en-US" altLang="zh-CN"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SFS</a:t>
            </a:r>
            <a:r>
              <a:rPr lang="en-US" altLang="zh-CN" b="1" dirty="0" smtClean="0">
                <a:solidFill>
                  <a:schemeClr val="accent1"/>
                </a:solidFill>
                <a:latin typeface="Times New Roman" panose="02020603050405020304" pitchFamily="18" charset="0"/>
                <a:cs typeface="Times New Roman" panose="02020603050405020304" pitchFamily="18" charset="0"/>
              </a:rPr>
              <a:t>)</a:t>
            </a:r>
            <a:endParaRPr lang="zh-CN" altLang="en-US" b="1" dirty="0">
              <a:solidFill>
                <a:schemeClr val="accent1"/>
              </a:solidFill>
              <a:latin typeface="Times New Roman" panose="02020603050405020304" pitchFamily="18" charset="0"/>
              <a:cs typeface="Times New Roman" panose="02020603050405020304" pitchFamily="18" charset="0"/>
            </a:endParaRPr>
          </a:p>
        </p:txBody>
      </p:sp>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9305" y="3563977"/>
            <a:ext cx="1844749" cy="163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7580" y="2941559"/>
            <a:ext cx="2060180" cy="584775"/>
          </a:xfrm>
          <a:prstGeom prst="rect">
            <a:avLst/>
          </a:prstGeom>
          <a:noFill/>
        </p:spPr>
        <p:txBody>
          <a:bodyPr wrap="none" rtlCol="0">
            <a:spAutoFit/>
          </a:bodyPr>
          <a:lstStyle/>
          <a:p>
            <a:pPr algn="ctr"/>
            <a:r>
              <a:rPr lang="en-US" altLang="zh-CN" sz="1600" dirty="0" smtClean="0">
                <a:latin typeface="Times New Roman" panose="02020603050405020304" pitchFamily="18" charset="0"/>
                <a:cs typeface="Times New Roman" panose="02020603050405020304" pitchFamily="18" charset="0"/>
              </a:rPr>
              <a:t>Model 01 for </a:t>
            </a:r>
          </a:p>
          <a:p>
            <a:pPr algn="ctr"/>
            <a:r>
              <a:rPr lang="en-US" altLang="zh-CN" sz="1600" dirty="0" smtClean="0">
                <a:latin typeface="Times New Roman" panose="02020603050405020304" pitchFamily="18" charset="0"/>
                <a:cs typeface="Times New Roman" panose="02020603050405020304" pitchFamily="18" charset="0"/>
              </a:rPr>
              <a:t>population size history</a:t>
            </a:r>
            <a:endParaRPr lang="zh-CN" altLang="en-US" sz="160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H="1">
            <a:off x="1144445" y="5255022"/>
            <a:ext cx="2079812" cy="0"/>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36763" y="5254725"/>
            <a:ext cx="741678"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Present</a:t>
            </a:r>
            <a:endParaRPr lang="zh-CN" altLang="en-US"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931708" y="5264586"/>
            <a:ext cx="489814"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Past</a:t>
            </a:r>
            <a:endParaRPr lang="zh-CN" altLang="en-US"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rot="16200000">
            <a:off x="545749" y="4210036"/>
            <a:ext cx="1287532"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Population size</a:t>
            </a:r>
            <a:endParaRPr lang="zh-CN" altLang="en-US" sz="14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806339037"/>
              </p:ext>
            </p:extLst>
          </p:nvPr>
        </p:nvGraphicFramePr>
        <p:xfrm>
          <a:off x="4868863" y="2189163"/>
          <a:ext cx="3667125" cy="2406650"/>
        </p:xfrm>
        <a:graphic>
          <a:graphicData uri="http://schemas.openxmlformats.org/presentationml/2006/ole">
            <mc:AlternateContent xmlns:mc="http://schemas.openxmlformats.org/markup-compatibility/2006">
              <mc:Choice xmlns:v="urn:schemas-microsoft-com:vml" Requires="v">
                <p:oleObj spid="_x0000_s8256" name="Worksheet" r:id="rId5" imgW="9401344" imgH="6172390" progId="Excel.Sheet.12">
                  <p:link updateAutomatic="1"/>
                </p:oleObj>
              </mc:Choice>
              <mc:Fallback>
                <p:oleObj name="Worksheet" r:id="rId5" imgW="9401344" imgH="6172390" progId="Excel.Sheet.12">
                  <p:link updateAutomatic="1"/>
                  <p:pic>
                    <p:nvPicPr>
                      <p:cNvPr id="0" name=""/>
                      <p:cNvPicPr/>
                      <p:nvPr/>
                    </p:nvPicPr>
                    <p:blipFill>
                      <a:blip r:embed="rId6"/>
                      <a:stretch>
                        <a:fillRect/>
                      </a:stretch>
                    </p:blipFill>
                    <p:spPr>
                      <a:xfrm>
                        <a:off x="4868863" y="2189163"/>
                        <a:ext cx="3667125" cy="2406650"/>
                      </a:xfrm>
                      <a:prstGeom prst="rect">
                        <a:avLst/>
                      </a:prstGeom>
                    </p:spPr>
                  </p:pic>
                </p:oleObj>
              </mc:Fallback>
            </mc:AlternateContent>
          </a:graphicData>
        </a:graphic>
      </p:graphicFrame>
      <p:sp>
        <p:nvSpPr>
          <p:cNvPr id="10" name="TextBox 9"/>
          <p:cNvSpPr txBox="1"/>
          <p:nvPr/>
        </p:nvSpPr>
        <p:spPr>
          <a:xfrm rot="16200000">
            <a:off x="4045387" y="3300928"/>
            <a:ext cx="1503938" cy="276999"/>
          </a:xfrm>
          <a:prstGeom prst="rect">
            <a:avLst/>
          </a:prstGeom>
          <a:noFill/>
        </p:spPr>
        <p:txBody>
          <a:bodyPr wrap="none" rtlCol="0">
            <a:spAutoFit/>
          </a:bodyPr>
          <a:lstStyle/>
          <a:p>
            <a:r>
              <a:rPr lang="en-US" altLang="zh-CN" sz="1200" dirty="0" smtClean="0">
                <a:latin typeface="Times New Roman" panose="02020603050405020304" pitchFamily="18" charset="0"/>
                <a:cs typeface="Times New Roman" panose="02020603050405020304" pitchFamily="18" charset="0"/>
              </a:rPr>
              <a:t>Number of mutations</a:t>
            </a:r>
            <a:endParaRPr lang="zh-CN" altLang="en-US" sz="1200" dirty="0">
              <a:latin typeface="Times New Roman" panose="02020603050405020304" pitchFamily="18" charset="0"/>
              <a:cs typeface="Times New Roman" panose="02020603050405020304" pitchFamily="18" charset="0"/>
            </a:endParaRPr>
          </a:p>
        </p:txBody>
      </p:sp>
      <p:sp>
        <p:nvSpPr>
          <p:cNvPr id="11" name="文本框 13"/>
          <p:cNvSpPr txBox="1"/>
          <p:nvPr/>
        </p:nvSpPr>
        <p:spPr>
          <a:xfrm>
            <a:off x="6188093" y="4584811"/>
            <a:ext cx="110490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SFS types</a:t>
            </a:r>
            <a:endParaRPr lang="zh-CN" altLang="en-US"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5333796" y="4522036"/>
            <a:ext cx="3147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281047" y="3549288"/>
            <a:ext cx="180753" cy="281763"/>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45368" y="3216817"/>
            <a:ext cx="2165978" cy="276999"/>
          </a:xfrm>
          <a:prstGeom prst="rect">
            <a:avLst/>
          </a:prstGeom>
          <a:noFill/>
        </p:spPr>
        <p:txBody>
          <a:bodyPr wrap="none" rtlCol="0">
            <a:spAutoFit/>
          </a:bodyPr>
          <a:lstStyle/>
          <a:p>
            <a:r>
              <a:rPr lang="en-US" altLang="zh-CN" sz="1200" dirty="0" smtClean="0">
                <a:latin typeface="Times New Roman" panose="02020603050405020304" pitchFamily="18" charset="0"/>
                <a:cs typeface="Times New Roman" panose="02020603050405020304" pitchFamily="18" charset="0"/>
              </a:rPr>
              <a:t>Observed number of doubletons</a:t>
            </a:r>
            <a:endParaRPr lang="zh-CN" altLang="en-US" sz="1200" dirty="0">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a:off x="5408223" y="2161309"/>
            <a:ext cx="0" cy="2314426"/>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34492" y="4027894"/>
            <a:ext cx="0" cy="454985"/>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79811" y="4247356"/>
            <a:ext cx="0" cy="23076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06079" y="4337733"/>
            <a:ext cx="0" cy="145146"/>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939492" y="4369631"/>
            <a:ext cx="0" cy="108485"/>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5150448" y="3329548"/>
            <a:ext cx="914033" cy="307777"/>
          </a:xfrm>
          <a:prstGeom prst="rect">
            <a:avLst/>
          </a:prstGeom>
          <a:noFill/>
        </p:spPr>
        <p:txBody>
          <a:bodyPr wrap="none" rtlCol="0">
            <a:spAutoFit/>
          </a:bodyPr>
          <a:lstStyle/>
          <a:p>
            <a:r>
              <a:rPr lang="en-US" altLang="zh-CN" sz="1400" dirty="0" smtClean="0">
                <a:solidFill>
                  <a:schemeClr val="bg1"/>
                </a:solidFill>
                <a:latin typeface="Times New Roman" panose="02020603050405020304" pitchFamily="18" charset="0"/>
                <a:cs typeface="Times New Roman" panose="02020603050405020304" pitchFamily="18" charset="0"/>
              </a:rPr>
              <a:t>singletons</a:t>
            </a:r>
            <a:endParaRPr lang="zh-CN" altLang="en-US" sz="1400" dirty="0">
              <a:solidFill>
                <a:schemeClr val="bg1"/>
              </a:solidFill>
              <a:latin typeface="Times New Roman" panose="02020603050405020304" pitchFamily="18" charset="0"/>
              <a:cs typeface="Times New Roman" panose="02020603050405020304" pitchFamily="18" charset="0"/>
            </a:endParaRPr>
          </a:p>
        </p:txBody>
      </p:sp>
      <p:pic>
        <p:nvPicPr>
          <p:cNvPr id="2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4241" y="1780930"/>
            <a:ext cx="248987" cy="51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5404" y="1774632"/>
            <a:ext cx="248987" cy="51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5536" y="1774632"/>
            <a:ext cx="248987" cy="51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944628" y="1654989"/>
            <a:ext cx="2304893" cy="6952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511405" y="899286"/>
            <a:ext cx="1194558" cy="338554"/>
          </a:xfrm>
          <a:prstGeom prst="rect">
            <a:avLst/>
          </a:prstGeom>
          <a:noFill/>
        </p:spPr>
        <p:txBody>
          <a:bodyPr wrap="none" rtlCol="0">
            <a:spAutoFit/>
          </a:bodyPr>
          <a:lstStyle/>
          <a:p>
            <a:r>
              <a:rPr lang="en-US" altLang="zh-CN" sz="1600" dirty="0" smtClean="0">
                <a:latin typeface="Times New Roman" panose="02020603050405020304" pitchFamily="18" charset="0"/>
                <a:cs typeface="Times New Roman" panose="02020603050405020304" pitchFamily="18" charset="0"/>
              </a:rPr>
              <a:t>UK samples</a:t>
            </a:r>
            <a:endParaRPr lang="zh-CN" altLang="en-US" sz="16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876615" y="1269581"/>
            <a:ext cx="2550698" cy="338554"/>
          </a:xfrm>
          <a:prstGeom prst="rect">
            <a:avLst/>
          </a:prstGeom>
          <a:noFill/>
        </p:spPr>
        <p:txBody>
          <a:bodyPr wrap="none" rtlCol="0">
            <a:spAutoFit/>
          </a:bodyPr>
          <a:lstStyle/>
          <a:p>
            <a:r>
              <a:rPr lang="en-US" altLang="zh-CN" sz="1600" dirty="0" smtClean="0">
                <a:latin typeface="Times New Roman" panose="02020603050405020304" pitchFamily="18" charset="0"/>
                <a:cs typeface="Times New Roman" panose="02020603050405020304" pitchFamily="18" charset="0"/>
              </a:rPr>
              <a:t>3 individuals (or 6 genomes)</a:t>
            </a:r>
            <a:endParaRPr lang="zh-CN" altLang="en-US" sz="1600" dirty="0">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flipH="1">
            <a:off x="5527289" y="2131081"/>
            <a:ext cx="276506" cy="194577"/>
          </a:xfrm>
          <a:prstGeom prst="straightConnector1">
            <a:avLst/>
          </a:prstGeom>
          <a:ln w="1905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54888" y="1860410"/>
            <a:ext cx="1192955" cy="276999"/>
          </a:xfrm>
          <a:prstGeom prst="rect">
            <a:avLst/>
          </a:prstGeom>
          <a:noFill/>
        </p:spPr>
        <p:txBody>
          <a:bodyPr wrap="none" rtlCol="0">
            <a:spAutoFit/>
          </a:bodyPr>
          <a:lstStyle/>
          <a:p>
            <a:r>
              <a:rPr lang="en-US" altLang="zh-CN" sz="1200" dirty="0" smtClean="0">
                <a:solidFill>
                  <a:schemeClr val="accent2"/>
                </a:solidFill>
                <a:latin typeface="Times New Roman" panose="02020603050405020304" pitchFamily="18" charset="0"/>
                <a:cs typeface="Times New Roman" panose="02020603050405020304" pitchFamily="18" charset="0"/>
              </a:rPr>
              <a:t>Expected values</a:t>
            </a:r>
            <a:endParaRPr lang="zh-CN" altLang="en-US" sz="1200" dirty="0">
              <a:solidFill>
                <a:schemeClr val="accent2"/>
              </a:solidFill>
              <a:latin typeface="Times New Roman" panose="02020603050405020304" pitchFamily="18" charset="0"/>
              <a:cs typeface="Times New Roman" panose="02020603050405020304" pitchFamily="18" charset="0"/>
            </a:endParaRPr>
          </a:p>
        </p:txBody>
      </p:sp>
      <p:cxnSp>
        <p:nvCxnSpPr>
          <p:cNvPr id="33" name="Straight Arrow Connector 32"/>
          <p:cNvCxnSpPr/>
          <p:nvPr/>
        </p:nvCxnSpPr>
        <p:spPr>
          <a:xfrm>
            <a:off x="6001537" y="2238139"/>
            <a:ext cx="13855" cy="1026496"/>
          </a:xfrm>
          <a:prstGeom prst="straightConnector1">
            <a:avLst/>
          </a:prstGeom>
          <a:ln w="1905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258476" y="2139897"/>
            <a:ext cx="202780" cy="595746"/>
          </a:xfrm>
          <a:prstGeom prst="straightConnector1">
            <a:avLst/>
          </a:prstGeom>
          <a:ln w="1905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2678" y="3544245"/>
            <a:ext cx="952185" cy="1262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Right Arrow 37"/>
          <p:cNvSpPr/>
          <p:nvPr/>
        </p:nvSpPr>
        <p:spPr>
          <a:xfrm>
            <a:off x="3726712" y="1919177"/>
            <a:ext cx="505046" cy="127590"/>
          </a:xfrm>
          <a:prstGeom prst="rightArrow">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ight Arrow 38"/>
          <p:cNvSpPr/>
          <p:nvPr/>
        </p:nvSpPr>
        <p:spPr>
          <a:xfrm>
            <a:off x="3724940" y="4224671"/>
            <a:ext cx="505046" cy="127590"/>
          </a:xfrm>
          <a:prstGeom prst="rightArrow">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3588488" y="1626781"/>
            <a:ext cx="862737"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Obs. SFS</a:t>
            </a:r>
            <a:endParaRPr lang="zh-CN" altLang="en-US" sz="14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3522920" y="3889744"/>
            <a:ext cx="861133" cy="307777"/>
          </a:xfrm>
          <a:prstGeom prst="rect">
            <a:avLst/>
          </a:prstGeom>
          <a:noFill/>
        </p:spPr>
        <p:txBody>
          <a:bodyPr wrap="none" rtlCol="0">
            <a:spAutoFit/>
          </a:bodyPr>
          <a:lstStyle/>
          <a:p>
            <a:r>
              <a:rPr lang="en-US" altLang="zh-CN" sz="1400" dirty="0" smtClean="0">
                <a:solidFill>
                  <a:srgbClr val="C00000"/>
                </a:solidFill>
                <a:latin typeface="Times New Roman" panose="02020603050405020304" pitchFamily="18" charset="0"/>
                <a:cs typeface="Times New Roman" panose="02020603050405020304" pitchFamily="18" charset="0"/>
              </a:rPr>
              <a:t>Exp. SFS</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sp>
        <p:nvSpPr>
          <p:cNvPr id="42" name="Text Box 39"/>
          <p:cNvSpPr txBox="1">
            <a:spLocks noChangeArrowheads="1"/>
          </p:cNvSpPr>
          <p:nvPr/>
        </p:nvSpPr>
        <p:spPr bwMode="auto">
          <a:xfrm>
            <a:off x="2584907" y="349331"/>
            <a:ext cx="5036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ea typeface="宋体" charset="-122"/>
              </a:defRPr>
            </a:lvl1pPr>
            <a:lvl2pPr marL="742950" indent="-285750" eaLnBrk="0" hangingPunct="0">
              <a:spcBef>
                <a:spcPct val="20000"/>
              </a:spcBef>
              <a:buChar char="–"/>
              <a:defRPr sz="2800">
                <a:solidFill>
                  <a:schemeClr val="tx1"/>
                </a:solidFill>
                <a:latin typeface="Times New Roman" pitchFamily="18" charset="0"/>
                <a:ea typeface="宋体" charset="-122"/>
              </a:defRPr>
            </a:lvl2pPr>
            <a:lvl3pPr marL="1143000" indent="-228600" eaLnBrk="0" hangingPunct="0">
              <a:spcBef>
                <a:spcPct val="20000"/>
              </a:spcBef>
              <a:buChar char="•"/>
              <a:defRPr sz="2400">
                <a:solidFill>
                  <a:schemeClr val="tx1"/>
                </a:solidFill>
                <a:latin typeface="Times New Roman" pitchFamily="18" charset="0"/>
                <a:ea typeface="宋体" charset="-122"/>
              </a:defRPr>
            </a:lvl3pPr>
            <a:lvl4pPr marL="1600200" indent="-228600" eaLnBrk="0" hangingPunct="0">
              <a:spcBef>
                <a:spcPct val="20000"/>
              </a:spcBef>
              <a:buChar char="–"/>
              <a:defRPr sz="2000">
                <a:solidFill>
                  <a:schemeClr val="tx1"/>
                </a:solidFill>
                <a:latin typeface="Times New Roman" pitchFamily="18" charset="0"/>
                <a:ea typeface="宋体" charset="-122"/>
              </a:defRPr>
            </a:lvl4pPr>
            <a:lvl5pPr marL="2057400" indent="-228600" eaLnBrk="0" hangingPunct="0">
              <a:spcBef>
                <a:spcPct val="20000"/>
              </a:spcBef>
              <a:buChar char="»"/>
              <a:defRPr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charset="-122"/>
              </a:defRPr>
            </a:lvl9pPr>
          </a:lstStyle>
          <a:p>
            <a:pPr eaLnBrk="1" hangingPunct="1">
              <a:spcBef>
                <a:spcPct val="0"/>
              </a:spcBef>
              <a:buFontTx/>
              <a:buNone/>
            </a:pPr>
            <a:r>
              <a:rPr lang="en-US" altLang="zh-CN" sz="1800" b="1" dirty="0" smtClean="0">
                <a:solidFill>
                  <a:srgbClr val="0000FF"/>
                </a:solidFill>
                <a:cs typeface="Arial" charset="0"/>
              </a:rPr>
              <a:t>How to infer population size history from SFS (1)</a:t>
            </a:r>
            <a:endParaRPr lang="en-US" altLang="zh-CN" sz="1800" b="1" dirty="0">
              <a:solidFill>
                <a:srgbClr val="0000FF"/>
              </a:solidFill>
              <a:cs typeface="Arial" charset="0"/>
            </a:endParaRPr>
          </a:p>
        </p:txBody>
      </p:sp>
      <p:pic>
        <p:nvPicPr>
          <p:cNvPr id="4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7527" y="5767250"/>
            <a:ext cx="396516" cy="405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2370907" y="5852160"/>
            <a:ext cx="5235729" cy="276999"/>
          </a:xfrm>
          <a:prstGeom prst="rect">
            <a:avLst/>
          </a:prstGeom>
          <a:noFill/>
        </p:spPr>
        <p:txBody>
          <a:bodyPr wrap="none" rtlCol="0">
            <a:spAutoFit/>
          </a:bodyPr>
          <a:lstStyle/>
          <a:p>
            <a:r>
              <a:rPr lang="en-US" altLang="zh-CN" sz="1200" dirty="0" smtClean="0">
                <a:latin typeface="Times New Roman" panose="02020603050405020304" pitchFamily="18" charset="0"/>
                <a:cs typeface="Times New Roman" panose="02020603050405020304" pitchFamily="18" charset="0"/>
              </a:rPr>
              <a:t>The model was rejected because expected SFS and observed SFS are un-matched.</a:t>
            </a:r>
            <a:endParaRPr lang="zh-CN"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808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5389</TotalTime>
  <Words>2155</Words>
  <Application>Microsoft Office PowerPoint</Application>
  <PresentationFormat>On-screen Show (4:3)</PresentationFormat>
  <Paragraphs>373</Paragraphs>
  <Slides>31</Slides>
  <Notes>6</Notes>
  <HiddenSlides>0</HiddenSlides>
  <MMClips>0</MMClips>
  <ScaleCrop>false</ScaleCrop>
  <HeadingPairs>
    <vt:vector size="6" baseType="variant">
      <vt:variant>
        <vt:lpstr>Theme</vt:lpstr>
      </vt:variant>
      <vt:variant>
        <vt:i4>1</vt:i4>
      </vt:variant>
      <vt:variant>
        <vt:lpstr>Links</vt:lpstr>
      </vt:variant>
      <vt:variant>
        <vt:i4>4</vt:i4>
      </vt:variant>
      <vt:variant>
        <vt:lpstr>Slide Titles</vt:lpstr>
      </vt:variant>
      <vt:variant>
        <vt:i4>31</vt:i4>
      </vt:variant>
    </vt:vector>
  </HeadingPairs>
  <TitlesOfParts>
    <vt:vector size="36" baseType="lpstr">
      <vt:lpstr>Office Theme</vt:lpstr>
      <vt:lpstr>D:\Documents\Slides\2023_FitCoal\SFS.xlsx</vt:lpstr>
      <vt:lpstr>D:\Documents\Slides\2023_FitCoal\SFS.xlsx</vt:lpstr>
      <vt:lpstr>D:\Documents\Slides\2023_FitCoal\SFS.xlsx</vt:lpstr>
      <vt:lpstr>D:\Documents\Slides\2023_FitCoal\SFS.xlsx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evolgen</dc:creator>
  <cp:lastModifiedBy>Haipeng Li</cp:lastModifiedBy>
  <cp:revision>250</cp:revision>
  <dcterms:created xsi:type="dcterms:W3CDTF">2006-08-16T00:00:00Z</dcterms:created>
  <dcterms:modified xsi:type="dcterms:W3CDTF">2023-09-27T04:24:36Z</dcterms:modified>
</cp:coreProperties>
</file>